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82" r:id="rId3"/>
    <p:sldId id="281" r:id="rId4"/>
    <p:sldId id="280" r:id="rId5"/>
    <p:sldId id="262" r:id="rId6"/>
    <p:sldId id="276" r:id="rId7"/>
    <p:sldId id="309" r:id="rId8"/>
    <p:sldId id="263" r:id="rId9"/>
    <p:sldId id="302" r:id="rId10"/>
    <p:sldId id="311" r:id="rId11"/>
    <p:sldId id="310" r:id="rId12"/>
    <p:sldId id="300" r:id="rId13"/>
    <p:sldId id="301" r:id="rId14"/>
    <p:sldId id="314" r:id="rId15"/>
    <p:sldId id="313" r:id="rId16"/>
    <p:sldId id="315" r:id="rId17"/>
    <p:sldId id="316" r:id="rId18"/>
    <p:sldId id="317" r:id="rId19"/>
    <p:sldId id="320" r:id="rId20"/>
    <p:sldId id="319" r:id="rId21"/>
    <p:sldId id="284" r:id="rId22"/>
    <p:sldId id="322" r:id="rId23"/>
    <p:sldId id="323" r:id="rId24"/>
    <p:sldId id="321" r:id="rId25"/>
    <p:sldId id="287" r:id="rId26"/>
    <p:sldId id="288" r:id="rId27"/>
    <p:sldId id="290" r:id="rId28"/>
    <p:sldId id="291" r:id="rId29"/>
    <p:sldId id="292" r:id="rId30"/>
    <p:sldId id="294" r:id="rId31"/>
    <p:sldId id="297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632" autoAdjust="0"/>
  </p:normalViewPr>
  <p:slideViewPr>
    <p:cSldViewPr snapToGrid="0">
      <p:cViewPr varScale="1">
        <p:scale>
          <a:sx n="49" d="100"/>
          <a:sy n="49" d="100"/>
        </p:scale>
        <p:origin x="-76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373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6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751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090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02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9924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830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907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828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49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770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9A06E-BDEA-44C2-A410-6BC88714CF1E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4D697-BF30-4C13-B623-9963DCE5C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24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417637"/>
            <a:ext cx="11419643" cy="4708527"/>
          </a:xfrm>
        </p:spPr>
        <p:txBody>
          <a:bodyPr/>
          <a:lstStyle/>
          <a:p>
            <a:r>
              <a:rPr lang="en-US" sz="2800" dirty="0"/>
              <a:t>An up-close view of the floods</a:t>
            </a:r>
          </a:p>
          <a:p>
            <a:endParaRPr lang="en-US" sz="2800" dirty="0"/>
          </a:p>
          <a:p>
            <a:r>
              <a:rPr lang="en-US" sz="2800" dirty="0"/>
              <a:t>Impacts beyond housing</a:t>
            </a:r>
          </a:p>
          <a:p>
            <a:endParaRPr lang="en-US" sz="2800" dirty="0"/>
          </a:p>
          <a:p>
            <a:r>
              <a:rPr lang="en-US" sz="2800" dirty="0"/>
              <a:t>How climate change impacts recovery</a:t>
            </a:r>
          </a:p>
          <a:p>
            <a:endParaRPr lang="en-US" sz="2800" dirty="0"/>
          </a:p>
          <a:p>
            <a:r>
              <a:rPr lang="en-US" sz="2800" dirty="0"/>
              <a:t>Intersection of disaster, recovery, climate change and environmental justice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447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July 27</a:t>
            </a:r>
            <a:r>
              <a:rPr lang="en-US" baseline="30000" dirty="0"/>
              <a:t>th</a:t>
            </a:r>
            <a:r>
              <a:rPr lang="en-US" dirty="0"/>
              <a:t>, We Had a Housing Crisis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At least 40% of population was inadequately housed.</a:t>
            </a:r>
          </a:p>
          <a:p>
            <a:r>
              <a:rPr lang="en-US" sz="3600" dirty="0"/>
              <a:t>Living in places not-designed for human habitation</a:t>
            </a:r>
          </a:p>
          <a:p>
            <a:r>
              <a:rPr lang="en-US" sz="3600" dirty="0"/>
              <a:t>Living in substandard housing</a:t>
            </a:r>
          </a:p>
          <a:p>
            <a:r>
              <a:rPr lang="en-US" sz="3600" dirty="0"/>
              <a:t>Overcrowded</a:t>
            </a:r>
          </a:p>
          <a:p>
            <a:r>
              <a:rPr lang="en-US" sz="3600" dirty="0"/>
              <a:t>Cost burdened</a:t>
            </a:r>
          </a:p>
          <a:p>
            <a:r>
              <a:rPr lang="en-US" sz="3600" dirty="0"/>
              <a:t>Homeless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385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Fundamental Cause of Housing Crisis Was Economic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Extremely Low Incomes</a:t>
            </a:r>
          </a:p>
          <a:p>
            <a:r>
              <a:rPr lang="en-US" sz="2800" dirty="0"/>
              <a:t>Median Income is about 50% of national average</a:t>
            </a:r>
          </a:p>
          <a:p>
            <a:r>
              <a:rPr lang="en-US" dirty="0"/>
              <a:t>1 in 3 households can only afford $500 (or less) for housing/utilities.</a:t>
            </a:r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r>
              <a:rPr lang="en-US" dirty="0"/>
              <a:t>Persistent Poverty Region</a:t>
            </a:r>
          </a:p>
          <a:p>
            <a:r>
              <a:rPr lang="en-US" sz="2800" dirty="0"/>
              <a:t>Dilapidated housing stock</a:t>
            </a:r>
          </a:p>
          <a:p>
            <a:r>
              <a:rPr lang="en-US" sz="2800" dirty="0"/>
              <a:t>Interlocking challenges</a:t>
            </a:r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543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July 27</a:t>
            </a:r>
            <a:r>
              <a:rPr lang="en-US" baseline="30000" dirty="0"/>
              <a:t>th</a:t>
            </a:r>
            <a:r>
              <a:rPr lang="en-US" dirty="0"/>
              <a:t>, We Had a Housing Crisis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935331"/>
            <a:ext cx="11419643" cy="4190833"/>
          </a:xfrm>
        </p:spPr>
        <p:txBody>
          <a:bodyPr/>
          <a:lstStyle/>
          <a:p>
            <a:r>
              <a:rPr lang="en-US" sz="2800" dirty="0"/>
              <a:t>275 Families seeking home repair</a:t>
            </a:r>
          </a:p>
          <a:p>
            <a:endParaRPr lang="en-US" sz="2800" dirty="0"/>
          </a:p>
          <a:p>
            <a:r>
              <a:rPr lang="en-US" sz="2800" dirty="0"/>
              <a:t>210 Families seeking homeownership</a:t>
            </a:r>
          </a:p>
          <a:p>
            <a:endParaRPr lang="en-US" sz="2800" dirty="0"/>
          </a:p>
          <a:p>
            <a:r>
              <a:rPr lang="en-US" sz="2800" dirty="0"/>
              <a:t>Rental waiting list full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044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50120"/>
            <a:ext cx="10972800" cy="926424"/>
          </a:xfrm>
        </p:spPr>
        <p:txBody>
          <a:bodyPr/>
          <a:lstStyle/>
          <a:p>
            <a:r>
              <a:rPr lang="en-US" dirty="0"/>
              <a:t>July 28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D2B463F1-5551-1E7E-5301-42E3F09B4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78582" y="880570"/>
            <a:ext cx="8426858" cy="560809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9FE6DE6-CD1F-D1D0-537A-B212FEF09C1F}"/>
              </a:ext>
            </a:extLst>
          </p:cNvPr>
          <p:cNvSpPr txBox="1"/>
          <p:nvPr/>
        </p:nvSpPr>
        <p:spPr>
          <a:xfrm>
            <a:off x="0" y="6488668"/>
            <a:ext cx="10487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Image from National Weather Service for July 2022 Flooding (https://www.weather.gov/jkl/July2022Flooding)</a:t>
            </a:r>
          </a:p>
        </p:txBody>
      </p:sp>
    </p:spTree>
    <p:extLst>
      <p:ext uri="{BB962C8B-B14F-4D97-AF65-F5344CB8AC3E}">
        <p14:creationId xmlns:p14="http://schemas.microsoft.com/office/powerpoint/2010/main" xmlns="" val="320575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Topography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22CCA40-0221-ABB3-E118-2A192E3DB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19315" y="1507820"/>
            <a:ext cx="9432553" cy="4997041"/>
          </a:xfrm>
        </p:spPr>
      </p:pic>
    </p:spTree>
    <p:extLst>
      <p:ext uri="{BB962C8B-B14F-4D97-AF65-F5344CB8AC3E}">
        <p14:creationId xmlns:p14="http://schemas.microsoft.com/office/powerpoint/2010/main" xmlns="" val="883900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83D774-1072-A1C4-BE26-E3CB5A64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E9C2114-D1C8-70E6-267A-FDFE3F4732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3669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0189" y="5021217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32528" y="381033"/>
            <a:ext cx="10972800" cy="1143000"/>
          </a:xfrm>
        </p:spPr>
        <p:txBody>
          <a:bodyPr/>
          <a:lstStyle/>
          <a:p>
            <a:r>
              <a:rPr lang="en-US" dirty="0"/>
              <a:t>=</a:t>
            </a:r>
          </a:p>
        </p:txBody>
      </p:sp>
      <p:pic>
        <p:nvPicPr>
          <p:cNvPr id="19" name="Picture 18" descr="A picture containing tree, outdoor, ground, building&#10;&#10;Description automatically generated">
            <a:extLst>
              <a:ext uri="{FF2B5EF4-FFF2-40B4-BE49-F238E27FC236}">
                <a16:creationId xmlns:a16="http://schemas.microsoft.com/office/drawing/2014/main" xmlns="" id="{69F9BF47-7159-DD30-8D47-098492255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4060" y="-174283"/>
            <a:ext cx="12356060" cy="704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1346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0189" y="5021217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32528" y="381033"/>
            <a:ext cx="109728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 descr="A picture containing outdoor, tree, sky, house&#10;&#10;Description automatically generated">
            <a:extLst>
              <a:ext uri="{FF2B5EF4-FFF2-40B4-BE49-F238E27FC236}">
                <a16:creationId xmlns:a16="http://schemas.microsoft.com/office/drawing/2014/main" xmlns="" id="{2BFFDA45-F9B5-90B2-C79D-062AF5D02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9282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04B044-5704-D817-100D-9D294136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ground, outdoor, tree, dirt&#10;&#10;Description automatically generated">
            <a:extLst>
              <a:ext uri="{FF2B5EF4-FFF2-40B4-BE49-F238E27FC236}">
                <a16:creationId xmlns:a16="http://schemas.microsoft.com/office/drawing/2014/main" xmlns="" id="{39EB7AD1-DDD4-3D42-6C6E-CEDB0E292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9088" y="25713"/>
            <a:ext cx="5050754" cy="683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616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04B044-5704-D817-100D-9D294136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ground, outdoor, mountain, dirt&#10;&#10;Description automatically generated">
            <a:extLst>
              <a:ext uri="{FF2B5EF4-FFF2-40B4-BE49-F238E27FC236}">
                <a16:creationId xmlns:a16="http://schemas.microsoft.com/office/drawing/2014/main" xmlns="" id="{3C07A529-C650-6D6F-CEA3-071F08218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1319266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0189" y="5021217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32528" y="381033"/>
            <a:ext cx="109728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76F1820-D014-B843-4CC5-48D1FABFA6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423" r="3153"/>
          <a:stretch/>
        </p:blipFill>
        <p:spPr>
          <a:xfrm>
            <a:off x="7086334" y="0"/>
            <a:ext cx="5169901" cy="7146279"/>
          </a:xfrm>
          <a:prstGeom prst="rect">
            <a:avLst/>
          </a:prstGeom>
        </p:spPr>
      </p:pic>
      <p:pic>
        <p:nvPicPr>
          <p:cNvPr id="14" name="Content Placeholder 13" descr="A room is filled with ordinary furniture&#10;&#10;Description automatically generated with low confidence">
            <a:extLst>
              <a:ext uri="{FF2B5EF4-FFF2-40B4-BE49-F238E27FC236}">
                <a16:creationId xmlns:a16="http://schemas.microsoft.com/office/drawing/2014/main" xmlns="" id="{10CB0FCD-7B33-71D2-97AF-9693E0ED6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7086333" cy="391106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8864C17-FA5D-5250-57DD-97CC7131126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911062"/>
            <a:ext cx="7086333" cy="322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4315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0189" y="5021217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A picture containing grass, outdoor, building, house&#10;&#10;Description automatically generated">
            <a:extLst>
              <a:ext uri="{FF2B5EF4-FFF2-40B4-BE49-F238E27FC236}">
                <a16:creationId xmlns:a16="http://schemas.microsoft.com/office/drawing/2014/main" xmlns="" id="{A488D0CC-1872-F637-2CB7-954243577A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055" y="-74427"/>
            <a:ext cx="12199055" cy="700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3326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ee, outdoor, shore, sandy&#10;&#10;Description automatically generated">
            <a:extLst>
              <a:ext uri="{FF2B5EF4-FFF2-40B4-BE49-F238E27FC236}">
                <a16:creationId xmlns:a16="http://schemas.microsoft.com/office/drawing/2014/main" xmlns="" id="{8B6CE9DB-40AA-4709-D954-CCD42AFBDF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7926" y="0"/>
            <a:ext cx="9952073" cy="68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7625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Picture 11" descr="A screenshot of a house&#10;&#10;Description automatically generated with medium confidence">
            <a:extLst>
              <a:ext uri="{FF2B5EF4-FFF2-40B4-BE49-F238E27FC236}">
                <a16:creationId xmlns:a16="http://schemas.microsoft.com/office/drawing/2014/main" xmlns="" id="{BDE43BA2-5387-1AFE-54B8-8C687CF46F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323" y="-36257"/>
            <a:ext cx="11245353" cy="68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9742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ree, outdoor, grass, ground&#10;&#10;Description automatically generated">
            <a:extLst>
              <a:ext uri="{FF2B5EF4-FFF2-40B4-BE49-F238E27FC236}">
                <a16:creationId xmlns:a16="http://schemas.microsoft.com/office/drawing/2014/main" xmlns="" id="{671D9A44-5A5E-E788-54B6-5F6BD8B16E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5753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99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0189" y="5021217"/>
            <a:ext cx="1908810" cy="136751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676400" y="6629400"/>
            <a:ext cx="8839200" cy="0"/>
          </a:xfrm>
          <a:prstGeom prst="line">
            <a:avLst/>
          </a:prstGeom>
          <a:ln>
            <a:solidFill>
              <a:srgbClr val="345A34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Picture 20" descr="A picture containing tree, outdoor, grass, ground&#10;&#10;Description automatically generated">
            <a:extLst>
              <a:ext uri="{FF2B5EF4-FFF2-40B4-BE49-F238E27FC236}">
                <a16:creationId xmlns:a16="http://schemas.microsoft.com/office/drawing/2014/main" xmlns="" id="{671D9A44-5A5E-E788-54B6-5F6BD8B16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5753695" cy="6858000"/>
          </a:xfrm>
          <a:prstGeom prst="rect">
            <a:avLst/>
          </a:prstGeom>
        </p:spPr>
      </p:pic>
      <p:pic>
        <p:nvPicPr>
          <p:cNvPr id="3" name="Picture 2" descr="A picture containing sky, outdoor, road, skating&#10;&#10;Description automatically generated">
            <a:extLst>
              <a:ext uri="{FF2B5EF4-FFF2-40B4-BE49-F238E27FC236}">
                <a16:creationId xmlns:a16="http://schemas.microsoft.com/office/drawing/2014/main" xmlns="" id="{C14976B4-C901-83BA-01CD-C5E1505DE3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3695" y="0"/>
            <a:ext cx="64383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9908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FEMA Data (Eric Dixon, Ohio River Valley Institute)</a:t>
            </a:r>
          </a:p>
          <a:p>
            <a:r>
              <a:rPr lang="en-US" sz="2800" dirty="0"/>
              <a:t>393 Homes Destroyed</a:t>
            </a:r>
          </a:p>
          <a:p>
            <a:r>
              <a:rPr lang="en-US" sz="2800" dirty="0"/>
              <a:t>8,304 Uninhabitable without Repairs</a:t>
            </a:r>
          </a:p>
          <a:p>
            <a:r>
              <a:rPr lang="en-US" sz="2800" dirty="0"/>
              <a:t>13,833 Reported Damage to House</a:t>
            </a:r>
          </a:p>
          <a:p>
            <a:r>
              <a:rPr lang="en-US" sz="2800" dirty="0"/>
              <a:t>More than 1 in 7 homes had at least 1 inch of water (hardest hit counties)</a:t>
            </a:r>
          </a:p>
          <a:p>
            <a:pPr marL="0" indent="0">
              <a:buNone/>
            </a:pPr>
            <a:r>
              <a:rPr lang="en-US" b="1" dirty="0"/>
              <a:t>Red Cross</a:t>
            </a:r>
          </a:p>
          <a:p>
            <a:r>
              <a:rPr lang="en-US" sz="2800" dirty="0"/>
              <a:t>385 Homes Destroyed</a:t>
            </a:r>
          </a:p>
          <a:p>
            <a:r>
              <a:rPr lang="en-US" sz="2800" dirty="0"/>
              <a:t>1,934 Major Damage</a:t>
            </a:r>
          </a:p>
          <a:p>
            <a:pPr marL="0" indent="0">
              <a:buNone/>
            </a:pPr>
            <a:r>
              <a:rPr lang="en-US" b="1" dirty="0"/>
              <a:t>$450 million to $950 million to rebuild </a:t>
            </a:r>
          </a:p>
          <a:p>
            <a:pPr marL="0" indent="0">
              <a:buNone/>
            </a:pPr>
            <a:r>
              <a:rPr lang="en-US" sz="2400" dirty="0"/>
              <a:t>(Eric Dixon &amp; Rebecca Shelton, Appalachian Citizen’s Law Center)</a:t>
            </a:r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8275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Beyond Housing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Trauma, Secondary Trauma, Childhood Trauma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Substance Abuse Disorder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Abusive Behaviors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Health – stress, mold, contaminants, lifestyle changes</a:t>
            </a:r>
          </a:p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4941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Beyond Housing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318839"/>
            <a:ext cx="11419643" cy="49349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Financial – loss of wealth, increased expenses, credit/debit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Food Insecurity – no power, incomplete kitchens, financial, gardens and canning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Economic – Businesses, side gigs, farming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Education – damage to schools, disruption, learning while in      temporary housing              </a:t>
            </a:r>
          </a:p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963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13907" y="160335"/>
            <a:ext cx="10972800" cy="1143000"/>
          </a:xfrm>
        </p:spPr>
        <p:txBody>
          <a:bodyPr/>
          <a:lstStyle/>
          <a:p>
            <a:r>
              <a:rPr lang="en-US" dirty="0"/>
              <a:t>Climate Change and Recovery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40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B76A3D6-A3BC-994B-87F4-19976AE5C6D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1073" y="123825"/>
            <a:ext cx="9668132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3949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9882B1C-BFE1-1D6F-4F72-F4428D5609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5033" y="226428"/>
            <a:ext cx="10451804" cy="633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1617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 and Recovery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pic>
        <p:nvPicPr>
          <p:cNvPr id="3" name="Picture 2" descr="A picture containing outdoor, grass, sky, house&#10;&#10;Description automatically generated">
            <a:extLst>
              <a:ext uri="{FF2B5EF4-FFF2-40B4-BE49-F238E27FC236}">
                <a16:creationId xmlns:a16="http://schemas.microsoft.com/office/drawing/2014/main" xmlns="" id="{020E651E-1FA2-C375-ED0F-D98832FA0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530" y="1417638"/>
            <a:ext cx="5486770" cy="4112757"/>
          </a:xfrm>
          <a:prstGeom prst="rect">
            <a:avLst/>
          </a:prstGeom>
        </p:spPr>
      </p:pic>
      <p:pic>
        <p:nvPicPr>
          <p:cNvPr id="6" name="Picture 5" descr="A picture containing outdoor, sky, building, white&#10;&#10;Description automatically generated">
            <a:extLst>
              <a:ext uri="{FF2B5EF4-FFF2-40B4-BE49-F238E27FC236}">
                <a16:creationId xmlns:a16="http://schemas.microsoft.com/office/drawing/2014/main" xmlns="" id="{63A4ADBE-927A-07B4-4B97-EB563ECA1D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2058" y="1417638"/>
            <a:ext cx="5486770" cy="411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5958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 Plain Maps Are Inadequate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8591550" y="1295399"/>
            <a:ext cx="3437692" cy="4830765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867DDE7-FD4B-3FD0-827C-1796AB0D78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4746" y="1527302"/>
            <a:ext cx="8542360" cy="52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521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 – Get Folks Out of Harm’s Way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Relocation</a:t>
            </a:r>
          </a:p>
          <a:p>
            <a:r>
              <a:rPr lang="en-US" sz="2800" dirty="0"/>
              <a:t>Families living in homes 50% damaged, regardless of flood plain status</a:t>
            </a:r>
          </a:p>
          <a:p>
            <a:r>
              <a:rPr lang="en-US" sz="2800" dirty="0"/>
              <a:t>Anyone who wants to relocate</a:t>
            </a:r>
          </a:p>
          <a:p>
            <a:pPr marL="0" indent="0">
              <a:buNone/>
            </a:pPr>
            <a:r>
              <a:rPr lang="en-US" dirty="0"/>
              <a:t>Fortify homes of those who don’t relocate</a:t>
            </a:r>
          </a:p>
          <a:p>
            <a:r>
              <a:rPr lang="en-US" sz="2800" dirty="0"/>
              <a:t>Raise mechanicals above water level</a:t>
            </a:r>
          </a:p>
          <a:p>
            <a:r>
              <a:rPr lang="en-US" sz="2800" dirty="0"/>
              <a:t>Strengthen foundation and the connection to the foundation</a:t>
            </a:r>
          </a:p>
          <a:p>
            <a:r>
              <a:rPr lang="en-US" sz="2800" dirty="0"/>
              <a:t>Elevate?</a:t>
            </a:r>
          </a:p>
          <a:p>
            <a:r>
              <a:rPr lang="en-US" sz="2800" dirty="0"/>
              <a:t>Bridges not culverts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7546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of This is Costly, But . . 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pic>
        <p:nvPicPr>
          <p:cNvPr id="3" name="Picture 2" descr="A picture containing tree, outdoor, grass, ground&#10;&#10;Description automatically generated">
            <a:extLst>
              <a:ext uri="{FF2B5EF4-FFF2-40B4-BE49-F238E27FC236}">
                <a16:creationId xmlns:a16="http://schemas.microsoft.com/office/drawing/2014/main" xmlns="" id="{8A4E46C0-DFFC-BD5D-4218-AE85A918D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2225" y="1282699"/>
            <a:ext cx="7067550" cy="530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5315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Climate Justice -  Recovery is Broken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0BAA4BFC-DBEC-6A0D-E845-979437681D88}"/>
              </a:ext>
            </a:extLst>
          </p:cNvPr>
          <p:cNvGraphicFramePr>
            <a:graphicFrameLocks noGrp="1"/>
          </p:cNvGraphicFramePr>
          <p:nvPr/>
        </p:nvGraphicFramePr>
        <p:xfrm>
          <a:off x="1168401" y="1756251"/>
          <a:ext cx="9855198" cy="4213860"/>
        </p:xfrm>
        <a:graphic>
          <a:graphicData uri="http://schemas.openxmlformats.org/drawingml/2006/table">
            <a:tbl>
              <a:tblPr/>
              <a:tblGrid>
                <a:gridCol w="738448">
                  <a:extLst>
                    <a:ext uri="{9D8B030D-6E8A-4147-A177-3AD203B41FA5}">
                      <a16:colId xmlns:a16="http://schemas.microsoft.com/office/drawing/2014/main" xmlns="" val="2822256657"/>
                    </a:ext>
                  </a:extLst>
                </a:gridCol>
                <a:gridCol w="799985">
                  <a:extLst>
                    <a:ext uri="{9D8B030D-6E8A-4147-A177-3AD203B41FA5}">
                      <a16:colId xmlns:a16="http://schemas.microsoft.com/office/drawing/2014/main" xmlns="" val="1826215333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251711877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06360321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66324484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83774644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1394797557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984110389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2233726815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277078497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631499838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1512451336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325427747"/>
                    </a:ext>
                  </a:extLst>
                </a:gridCol>
                <a:gridCol w="636911">
                  <a:extLst>
                    <a:ext uri="{9D8B030D-6E8A-4147-A177-3AD203B41FA5}">
                      <a16:colId xmlns:a16="http://schemas.microsoft.com/office/drawing/2014/main" xmlns="" val="276432934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1673866655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2013735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Disaster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Rescue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Relief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Recovery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8964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879643"/>
                  </a:ext>
                </a:extLst>
              </a:tr>
              <a:tr h="19812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Volunteers and VOADS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611324"/>
                  </a:ext>
                </a:extLst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839872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Resources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rowSpan="4"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Great Recovery Gap*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994263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41064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Philanthropic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191192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CDBG-DR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6441776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 Insurance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571612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086212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Individual Resources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*SBPUSA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2278693"/>
                  </a:ext>
                </a:extLst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5676987"/>
                  </a:ext>
                </a:extLst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321593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34364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988719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3245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5221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Eastern Kentucky, It’s Really, Really Broken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191249"/>
            <a:ext cx="11419643" cy="493491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81FE9E6B-688F-EE22-E319-EBCCCD3D73D0}"/>
              </a:ext>
            </a:extLst>
          </p:cNvPr>
          <p:cNvGraphicFramePr>
            <a:graphicFrameLocks noGrp="1"/>
          </p:cNvGraphicFramePr>
          <p:nvPr/>
        </p:nvGraphicFramePr>
        <p:xfrm>
          <a:off x="1168401" y="2022951"/>
          <a:ext cx="9855198" cy="3680460"/>
        </p:xfrm>
        <a:graphic>
          <a:graphicData uri="http://schemas.openxmlformats.org/drawingml/2006/table">
            <a:tbl>
              <a:tblPr/>
              <a:tblGrid>
                <a:gridCol w="738448">
                  <a:extLst>
                    <a:ext uri="{9D8B030D-6E8A-4147-A177-3AD203B41FA5}">
                      <a16:colId xmlns:a16="http://schemas.microsoft.com/office/drawing/2014/main" xmlns="" val="3546174435"/>
                    </a:ext>
                  </a:extLst>
                </a:gridCol>
                <a:gridCol w="799985">
                  <a:extLst>
                    <a:ext uri="{9D8B030D-6E8A-4147-A177-3AD203B41FA5}">
                      <a16:colId xmlns:a16="http://schemas.microsoft.com/office/drawing/2014/main" xmlns="" val="3423012143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51260390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933557834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274398606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2176583556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97212295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241686195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1177052409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998801649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870575222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03098000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199452359"/>
                    </a:ext>
                  </a:extLst>
                </a:gridCol>
                <a:gridCol w="636911">
                  <a:extLst>
                    <a:ext uri="{9D8B030D-6E8A-4147-A177-3AD203B41FA5}">
                      <a16:colId xmlns:a16="http://schemas.microsoft.com/office/drawing/2014/main" xmlns="" val="473098951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4192461867"/>
                    </a:ext>
                  </a:extLst>
                </a:gridCol>
                <a:gridCol w="590758">
                  <a:extLst>
                    <a:ext uri="{9D8B030D-6E8A-4147-A177-3AD203B41FA5}">
                      <a16:colId xmlns:a16="http://schemas.microsoft.com/office/drawing/2014/main" xmlns="" val="330207684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Disaster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Rescue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Relief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Recovery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0261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7036551"/>
                  </a:ext>
                </a:extLst>
              </a:tr>
              <a:tr h="19812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Volunteers and VOADS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8706883"/>
                  </a:ext>
                </a:extLst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58150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Resources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rowSpan="5" gridSpan="8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Great Recovery Gap*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080192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956742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Philanthropic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740828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CDBG-DR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023260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 Insurance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326415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663127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Individual Resources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*SBPUSA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55743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545272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1676107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44568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789812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886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2312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 Decisions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6178" y="1484212"/>
            <a:ext cx="11419643" cy="4934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the recovery gap, people are making the best decisions they can in really, really hard circumstances.</a:t>
            </a:r>
          </a:p>
          <a:p>
            <a:r>
              <a:rPr lang="en-US" sz="2800" dirty="0"/>
              <a:t>Setting new/used mobile homes where their old one washed away</a:t>
            </a:r>
          </a:p>
          <a:p>
            <a:r>
              <a:rPr lang="en-US" sz="2800" dirty="0"/>
              <a:t>Converting storage sheds to makeshift tiny homes</a:t>
            </a:r>
          </a:p>
          <a:p>
            <a:r>
              <a:rPr lang="en-US" sz="2800" dirty="0"/>
              <a:t>Staying in unsafe, flood-damaged homes</a:t>
            </a:r>
          </a:p>
          <a:p>
            <a:r>
              <a:rPr lang="en-US" sz="2800" dirty="0"/>
              <a:t>Paying rent/utilities they can’t afford</a:t>
            </a:r>
          </a:p>
          <a:p>
            <a:r>
              <a:rPr lang="en-US" sz="2800" dirty="0"/>
              <a:t>Leaving the region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8744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Housing Can’t Wait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70443" y="1648446"/>
            <a:ext cx="11419643" cy="493491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Speeding up recovery matters!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190" y="5490482"/>
            <a:ext cx="1908810" cy="13675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3899C10-7FF9-F05D-3C40-1ED6BCE7A3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4298" y="3187337"/>
            <a:ext cx="3996978" cy="32317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053D081-C0DD-6ABF-5B5D-4A53EF4461C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131" y="3187337"/>
            <a:ext cx="4072257" cy="323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02145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10846</TotalTime>
  <Words>513</Words>
  <Application>Microsoft Office PowerPoint</Application>
  <PresentationFormat>Custom</PresentationFormat>
  <Paragraphs>291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1_Office Theme</vt:lpstr>
      <vt:lpstr>Objectives</vt:lpstr>
      <vt:lpstr>On July 27th, We Had a Housing Crisis</vt:lpstr>
      <vt:lpstr>Fundamental Cause of Housing Crisis Was Economic</vt:lpstr>
      <vt:lpstr>On July 27th, We Had a Housing Crisis</vt:lpstr>
      <vt:lpstr>July 28th </vt:lpstr>
      <vt:lpstr>Topography</vt:lpstr>
      <vt:lpstr>Slide 7</vt:lpstr>
      <vt:lpstr>=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Impacts</vt:lpstr>
      <vt:lpstr>Impacts Beyond Housing</vt:lpstr>
      <vt:lpstr>Impacts Beyond Housing</vt:lpstr>
      <vt:lpstr>Climate Change and Recovery</vt:lpstr>
      <vt:lpstr>Slide 22</vt:lpstr>
      <vt:lpstr>Slide 23</vt:lpstr>
      <vt:lpstr>Climate Change and Recovery</vt:lpstr>
      <vt:lpstr>Flood Plain Maps Are Inadequate</vt:lpstr>
      <vt:lpstr>Our Goal – Get Folks Out of Harm’s Way</vt:lpstr>
      <vt:lpstr>All of This is Costly, But . . .</vt:lpstr>
      <vt:lpstr>Climate Justice -  Recovery is Broken</vt:lpstr>
      <vt:lpstr>In Eastern Kentucky, It’s Really, Really Broken</vt:lpstr>
      <vt:lpstr>Hard Decisions</vt:lpstr>
      <vt:lpstr>Housing Can’t Wait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McReynolds</dc:creator>
  <cp:lastModifiedBy>Owner</cp:lastModifiedBy>
  <cp:revision>35</cp:revision>
  <cp:lastPrinted>2023-03-03T22:35:42Z</cp:lastPrinted>
  <dcterms:created xsi:type="dcterms:W3CDTF">2020-10-02T18:08:20Z</dcterms:created>
  <dcterms:modified xsi:type="dcterms:W3CDTF">2023-03-06T13:32:16Z</dcterms:modified>
</cp:coreProperties>
</file>