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docProps/app.xml" ContentType="application/vnd.openxmlformats-officedocument.extended-properties+xml"/>
  <Override PartName="/docProps/core.xml" ContentType="application/vnd.openxmlformats-package.core-properties+xml"/>
  <Override PartName="/ppt/theme/theme1.xml" ContentType="application/vnd.openxmlformats-officedocument.them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s/slide1.xml" ContentType="application/vnd.openxmlformats-officedocument.presentationml.slide+xml"/>
  <Default Extension="jpg" ContentType="image/jpg"/>
  <Override PartName="/ppt/slides/slide2.xml" ContentType="application/vnd.openxmlformats-officedocument.presentationml.slide+xml"/>
  <Default Extension="png" ContentType="image/png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officeDocument/2006/relationships/extended-properties" Target="docProps/app.xml"/><Relationship Id="rId3" Type="http://schemas.openxmlformats.org/package/2006/relationships/metadata/core-properties" Target="docProps/core.xml"/><Relationship Id="rId4" Type="http://schemas.openxmlformats.org/officeDocument/2006/relationships/custom-properties" Target="docProps/custom.xml"/></Relationships>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6"/>
    <p:sldId id="257" r:id="rId7"/>
    <p:sldId id="258" r:id="rId8"/>
    <p:sldId id="259" r:id="rId9"/>
    <p:sldId id="260" r:id="rId10"/>
    <p:sldId id="261" r:id="rId11"/>
    <p:sldId id="262" r:id="rId12"/>
    <p:sldId id="263" r:id="rId13"/>
    <p:sldId id="264" r:id="rId14"/>
    <p:sldId id="265" r:id="rId15"/>
    <p:sldId id="266" r:id="rId16"/>
    <p:sldId id="267" r:id="rId17"/>
    <p:sldId id="268" r:id="rId18"/>
    <p:sldId id="269" r:id="rId19"/>
    <p:sldId id="270" r:id="rId20"/>
  </p:sldIdLst>
  <p:sldSz cx="9144000" cy="5143500"/>
  <p:notesSz cx="9144000" cy="5143500"/>
  <p:defaultTextStyle>
    <a:defPPr>
      <a:defRPr kern="0"/>
    </a:def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78" d="100"/>
          <a:sy n="78" d="100"/>
        </p:scale>
        <p:origin x="-1536" y="-84"/>
      </p:cViewPr>
      <p:guideLst>
        <p:guide orient="horz" pos="2880"/>
        <p:guide pos="216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theme" Target="theme/theme1.xml"/><Relationship Id="rId3" Type="http://schemas.openxmlformats.org/officeDocument/2006/relationships/viewProps" Target="viewProps.xml"/><Relationship Id="rId4" Type="http://schemas.openxmlformats.org/officeDocument/2006/relationships/presProps" Target="presProps.xml"/><Relationship Id="rId5" Type="http://schemas.openxmlformats.org/officeDocument/2006/relationships/tableStyles" Target="tableStyles.xml"/><Relationship Id="rId6" Type="http://schemas.openxmlformats.org/officeDocument/2006/relationships/slide" Target="slides/slide1.xml"/><Relationship Id="rId7" Type="http://schemas.openxmlformats.org/officeDocument/2006/relationships/slide" Target="slides/slide2.xml"/><Relationship Id="rId8" Type="http://schemas.openxmlformats.org/officeDocument/2006/relationships/slide" Target="slides/slide3.xml"/><Relationship Id="rId9" Type="http://schemas.openxmlformats.org/officeDocument/2006/relationships/slide" Target="slides/slide4.xml"/><Relationship Id="rId10" Type="http://schemas.openxmlformats.org/officeDocument/2006/relationships/slide" Target="slides/slide5.xml"/><Relationship Id="rId11" Type="http://schemas.openxmlformats.org/officeDocument/2006/relationships/slide" Target="slides/slide6.xml"/><Relationship Id="rId12" Type="http://schemas.openxmlformats.org/officeDocument/2006/relationships/slide" Target="slides/slide7.xml"/><Relationship Id="rId13" Type="http://schemas.openxmlformats.org/officeDocument/2006/relationships/slide" Target="slides/slide8.xml"/><Relationship Id="rId14" Type="http://schemas.openxmlformats.org/officeDocument/2006/relationships/slide" Target="slides/slide9.xml"/><Relationship Id="rId15" Type="http://schemas.openxmlformats.org/officeDocument/2006/relationships/slide" Target="slides/slide10.xml"/><Relationship Id="rId16" Type="http://schemas.openxmlformats.org/officeDocument/2006/relationships/slide" Target="slides/slide11.xml"/><Relationship Id="rId17" Type="http://schemas.openxmlformats.org/officeDocument/2006/relationships/slide" Target="slides/slide12.xml"/><Relationship Id="rId18" Type="http://schemas.openxmlformats.org/officeDocument/2006/relationships/slide" Target="slides/slide13.xml"/><Relationship Id="rId19" Type="http://schemas.openxmlformats.org/officeDocument/2006/relationships/slide" Target="slides/slide14.xml"/><Relationship Id="rId20" Type="http://schemas.openxmlformats.org/officeDocument/2006/relationships/slide" Target="slides/slide15.xml"/></Relationships>
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
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
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
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
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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ctrTitle"/>
          </p:nvPr>
        </p:nvSpPr>
        <p:spPr>
          <a:xfrm>
            <a:off x="685800" y="1594485"/>
            <a:ext cx="7772400" cy="1080135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2500" b="0" i="0">
                <a:solidFill>
                  <a:schemeClr val="bg1"/>
                </a:solidFill>
                <a:latin typeface="Arial"/>
                <a:cs typeface="Arial"/>
              </a:defRPr>
            </a:lvl1pPr>
          </a:lstStyle>
          <a:p/>
        </p:txBody>
      </p:sp>
      <p:sp>
        <p:nvSpPr>
          <p:cNvPr id="3" name="Holder 3"/>
          <p:cNvSpPr>
            <a:spLocks noGrp="1"/>
          </p:cNvSpPr>
          <p:nvPr>
            <p:ph type="subTitle" idx="4"/>
          </p:nvPr>
        </p:nvSpPr>
        <p:spPr>
          <a:xfrm>
            <a:off x="1371600" y="2880360"/>
            <a:ext cx="6400800" cy="1285875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2100" b="0" i="0">
                <a:solidFill>
                  <a:srgbClr val="ADADAD"/>
                </a:solidFill>
                <a:latin typeface="Arial"/>
                <a:cs typeface="Arial"/>
              </a:defRPr>
            </a:lvl1pPr>
          </a:lstStyle>
          <a:p/>
        </p:txBody>
      </p:sp>
      <p:sp>
        <p:nvSpPr>
          <p:cNvPr id="4" name="Holder 4"/>
          <p:cNvSpPr>
            <a:spLocks noGrp="1"/>
          </p:cNvSpPr>
          <p:nvPr>
            <p:ph type="ftr" idx="5" sz="quarter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/>
        </p:txBody>
      </p:sp>
      <p:sp>
        <p:nvSpPr>
          <p:cNvPr id="5" name="Holder 5"/>
          <p:cNvSpPr>
            <a:spLocks noGrp="1"/>
          </p:cNvSpPr>
          <p:nvPr>
            <p:ph type="dt" idx="6" sz="half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</a:fld>
          </a:p>
        </p:txBody>
      </p:sp>
      <p:sp>
        <p:nvSpPr>
          <p:cNvPr id="6" name="Holder 6"/>
          <p:cNvSpPr>
            <a:spLocks noGrp="1"/>
          </p:cNvSpPr>
          <p:nvPr>
            <p:ph type="sldNum" idx="7" sz="quarter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#</a:t>
            </a:fld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2500" b="0" i="0">
                <a:solidFill>
                  <a:schemeClr val="bg1"/>
                </a:solidFill>
                <a:latin typeface="Arial"/>
                <a:cs typeface="Arial"/>
              </a:defRPr>
            </a:lvl1pPr>
          </a:lstStyle>
          <a:p/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/>
        <p:txBody>
          <a:bodyPr lIns="0" tIns="0" rIns="0" bIns="0"/>
          <a:lstStyle>
            <a:lvl1pPr>
              <a:defRPr sz="2100" b="0" i="0">
                <a:solidFill>
                  <a:srgbClr val="ADADAD"/>
                </a:solidFill>
                <a:latin typeface="Arial"/>
                <a:cs typeface="Arial"/>
              </a:defRPr>
            </a:lvl1pPr>
          </a:lstStyle>
          <a:p/>
        </p:txBody>
      </p:sp>
      <p:sp>
        <p:nvSpPr>
          <p:cNvPr id="4" name="Holder 4"/>
          <p:cNvSpPr>
            <a:spLocks noGrp="1"/>
          </p:cNvSpPr>
          <p:nvPr>
            <p:ph type="ftr" idx="5" sz="quarter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/>
        </p:txBody>
      </p:sp>
      <p:sp>
        <p:nvSpPr>
          <p:cNvPr id="5" name="Holder 5"/>
          <p:cNvSpPr>
            <a:spLocks noGrp="1"/>
          </p:cNvSpPr>
          <p:nvPr>
            <p:ph type="dt" idx="6" sz="half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</a:fld>
          </a:p>
        </p:txBody>
      </p:sp>
      <p:sp>
        <p:nvSpPr>
          <p:cNvPr id="6" name="Holder 6"/>
          <p:cNvSpPr>
            <a:spLocks noGrp="1"/>
          </p:cNvSpPr>
          <p:nvPr>
            <p:ph type="sldNum" idx="7" sz="quarter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#</a:t>
            </a:fld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2500" b="0" i="0">
                <a:solidFill>
                  <a:schemeClr val="bg1"/>
                </a:solidFill>
                <a:latin typeface="Arial"/>
                <a:cs typeface="Arial"/>
              </a:defRPr>
            </a:lvl1pPr>
          </a:lstStyle>
          <a:p/>
        </p:txBody>
      </p:sp>
      <p:sp>
        <p:nvSpPr>
          <p:cNvPr id="3" name="Holder 3"/>
          <p:cNvSpPr>
            <a:spLocks noGrp="1"/>
          </p:cNvSpPr>
          <p:nvPr>
            <p:ph idx="2" sz="half"/>
          </p:nvPr>
        </p:nvSpPr>
        <p:spPr>
          <a:xfrm>
            <a:off x="457200" y="1183005"/>
            <a:ext cx="3977640" cy="339471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/>
        </p:txBody>
      </p:sp>
      <p:sp>
        <p:nvSpPr>
          <p:cNvPr id="4" name="Holder 4"/>
          <p:cNvSpPr>
            <a:spLocks noGrp="1"/>
          </p:cNvSpPr>
          <p:nvPr>
            <p:ph idx="3" sz="half"/>
          </p:nvPr>
        </p:nvSpPr>
        <p:spPr>
          <a:xfrm>
            <a:off x="4709160" y="1183005"/>
            <a:ext cx="3977640" cy="339471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/>
        </p:txBody>
      </p:sp>
      <p:sp>
        <p:nvSpPr>
          <p:cNvPr id="5" name="Holder 5"/>
          <p:cNvSpPr>
            <a:spLocks noGrp="1"/>
          </p:cNvSpPr>
          <p:nvPr>
            <p:ph type="ftr" idx="5" sz="quarter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/>
        </p:txBody>
      </p:sp>
      <p:sp>
        <p:nvSpPr>
          <p:cNvPr id="6" name="Holder 6"/>
          <p:cNvSpPr>
            <a:spLocks noGrp="1"/>
          </p:cNvSpPr>
          <p:nvPr>
            <p:ph type="dt" idx="6" sz="half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</a:fld>
          </a:p>
        </p:txBody>
      </p:sp>
      <p:sp>
        <p:nvSpPr>
          <p:cNvPr id="7" name="Holder 7"/>
          <p:cNvSpPr>
            <a:spLocks noGrp="1"/>
          </p:cNvSpPr>
          <p:nvPr>
            <p:ph type="sldNum" idx="7" sz="quarter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#</a:t>
            </a:fld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2500" b="0" i="0">
                <a:solidFill>
                  <a:schemeClr val="bg1"/>
                </a:solidFill>
                <a:latin typeface="Arial"/>
                <a:cs typeface="Arial"/>
              </a:defRPr>
            </a:lvl1pPr>
          </a:lstStyle>
          <a:p/>
        </p:txBody>
      </p:sp>
      <p:sp>
        <p:nvSpPr>
          <p:cNvPr id="3" name="Holder 3"/>
          <p:cNvSpPr>
            <a:spLocks noGrp="1"/>
          </p:cNvSpPr>
          <p:nvPr>
            <p:ph type="ftr" idx="5" sz="quarter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/>
        </p:txBody>
      </p:sp>
      <p:sp>
        <p:nvSpPr>
          <p:cNvPr id="4" name="Holder 4"/>
          <p:cNvSpPr>
            <a:spLocks noGrp="1"/>
          </p:cNvSpPr>
          <p:nvPr>
            <p:ph type="dt" idx="6" sz="half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</a:fld>
          </a:p>
        </p:txBody>
      </p:sp>
      <p:sp>
        <p:nvSpPr>
          <p:cNvPr id="5" name="Holder 5"/>
          <p:cNvSpPr>
            <a:spLocks noGrp="1"/>
          </p:cNvSpPr>
          <p:nvPr>
            <p:ph type="sldNum" idx="7" sz="quarter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#</a:t>
            </a:fld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ftr" idx="5" sz="quarter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/>
        </p:txBody>
      </p:sp>
      <p:sp>
        <p:nvSpPr>
          <p:cNvPr id="3" name="Holder 3"/>
          <p:cNvSpPr>
            <a:spLocks noGrp="1"/>
          </p:cNvSpPr>
          <p:nvPr>
            <p:ph type="dt" idx="6" sz="half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</a:fld>
          </a:p>
        </p:txBody>
      </p:sp>
      <p:sp>
        <p:nvSpPr>
          <p:cNvPr id="4" name="Holder 4"/>
          <p:cNvSpPr>
            <a:spLocks noGrp="1"/>
          </p:cNvSpPr>
          <p:nvPr>
            <p:ph type="sldNum" idx="7" sz="quarter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#</a:t>
            </a:fld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theme" Target="../theme/theme1.xml"/></Relationships>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bg object 16"/>
          <p:cNvSpPr/>
          <p:nvPr/>
        </p:nvSpPr>
        <p:spPr>
          <a:xfrm>
            <a:off x="0" y="0"/>
            <a:ext cx="9144000" cy="5143500"/>
          </a:xfrm>
          <a:custGeom>
            <a:avLst/>
            <a:gdLst/>
            <a:ahLst/>
            <a:cxnLst/>
            <a:rect l="l" t="t" r="r" b="b"/>
            <a:pathLst>
              <a:path w="9144000" h="5143500">
                <a:moveTo>
                  <a:pt x="9143999" y="5143499"/>
                </a:moveTo>
                <a:lnTo>
                  <a:pt x="0" y="5143499"/>
                </a:lnTo>
                <a:lnTo>
                  <a:pt x="0" y="0"/>
                </a:lnTo>
                <a:lnTo>
                  <a:pt x="9143999" y="0"/>
                </a:lnTo>
                <a:lnTo>
                  <a:pt x="9143999" y="5143499"/>
                </a:lnTo>
                <a:close/>
              </a:path>
            </a:pathLst>
          </a:custGeom>
          <a:solidFill>
            <a:srgbClr val="212121"/>
          </a:solidFill>
        </p:spPr>
        <p:txBody>
          <a:bodyPr wrap="square" lIns="0" tIns="0" rIns="0" bIns="0" rtlCol="0"/>
          <a:lstStyle/>
          <a:p/>
        </p:txBody>
      </p:sp>
      <p:sp>
        <p:nvSpPr>
          <p:cNvPr id="2" name="Holder 2"/>
          <p:cNvSpPr>
            <a:spLocks noGrp="1"/>
          </p:cNvSpPr>
          <p:nvPr>
            <p:ph type="title"/>
          </p:nvPr>
        </p:nvSpPr>
        <p:spPr>
          <a:xfrm>
            <a:off x="384725" y="179673"/>
            <a:ext cx="8143240" cy="73515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2500" b="0" i="0">
                <a:solidFill>
                  <a:schemeClr val="bg1"/>
                </a:solidFill>
                <a:latin typeface="Arial"/>
                <a:cs typeface="Arial"/>
              </a:defRPr>
            </a:lvl1pPr>
          </a:lstStyle>
          <a:p/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>
          <a:xfrm>
            <a:off x="416442" y="1166826"/>
            <a:ext cx="8311114" cy="240284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2100" b="0" i="0">
                <a:solidFill>
                  <a:srgbClr val="ADADAD"/>
                </a:solidFill>
                <a:latin typeface="Arial"/>
                <a:cs typeface="Arial"/>
              </a:defRPr>
            </a:lvl1pPr>
          </a:lstStyle>
          <a:p/>
        </p:txBody>
      </p:sp>
      <p:sp>
        <p:nvSpPr>
          <p:cNvPr id="4" name="Holder 4"/>
          <p:cNvSpPr>
            <a:spLocks noGrp="1"/>
          </p:cNvSpPr>
          <p:nvPr>
            <p:ph type="ftr" idx="5" sz="quarter"/>
          </p:nvPr>
        </p:nvSpPr>
        <p:spPr>
          <a:xfrm>
            <a:off x="3108960" y="4783455"/>
            <a:ext cx="2926080" cy="257175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/>
        </p:txBody>
      </p:sp>
      <p:sp>
        <p:nvSpPr>
          <p:cNvPr id="5" name="Holder 5"/>
          <p:cNvSpPr>
            <a:spLocks noGrp="1"/>
          </p:cNvSpPr>
          <p:nvPr>
            <p:ph type="dt" idx="6" sz="half"/>
          </p:nvPr>
        </p:nvSpPr>
        <p:spPr>
          <a:xfrm>
            <a:off x="457200" y="4783455"/>
            <a:ext cx="2103120" cy="257175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</a:fld>
          </a:p>
        </p:txBody>
      </p:sp>
      <p:sp>
        <p:nvSpPr>
          <p:cNvPr id="6" name="Holder 6"/>
          <p:cNvSpPr>
            <a:spLocks noGrp="1"/>
          </p:cNvSpPr>
          <p:nvPr>
            <p:ph type="sldNum" idx="7" sz="quarter"/>
          </p:nvPr>
        </p:nvSpPr>
        <p:spPr>
          <a:xfrm>
            <a:off x="6583680" y="4783455"/>
            <a:ext cx="2103120" cy="257175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#</a:t>
            </a:fld>
          </a:p>
        </p:txBody>
      </p:sp>
    </p:spTree>
  </p:cSld>
  <p:clrMap folHlink="folHlink" hlink="hlink" accent1="accent1" accent2="accent2" accent3="accent3" accent4="accent4" accent5="accent5" accent6="accent6" tx2="dk2" bg2="lt2" tx1="dk1" bg1="lt1"/>
  <p:sldLayoutIdLst>
    <p:sldLayoutId id="2147483661" r:id="rId1"/>
    <p:sldLayoutId id="2147483662" r:id="rId2"/>
    <p:sldLayoutId id="2147483663" r:id="rId3"/>
    <p:sldLayoutId id="2147483664" r:id="rId4"/>
    <p:sldLayoutId id="2147483665" r:id="rId5"/>
  </p:sldLayoutIdLst>
  <p:txStyles>
    <p:titleStyle>
      <a:lvl1pPr>
        <a:defRPr>
          <a:latin typeface="+mj-lt"/>
          <a:ea typeface="+mj-ea"/>
          <a:cs typeface="+mj-cs"/>
        </a:defRPr>
      </a:lvl1pPr>
    </p:titleStyle>
    <p:body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bodyStyle>
    <p:other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image" Target="../media/image1.jpg"/></Relationships>
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image" Target="../media/image2.png"/><Relationship Id="rId3" Type="http://schemas.openxmlformats.org/officeDocument/2006/relationships/image" Target="../media/image3.jpg"/></Relationships>
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image" Target="../media/image4.png"/></Relationships>
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image" Target="../media/image5.jpg"/></Relationships>
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
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image" Target="../media/image6.jpg"/></Relationships>
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
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
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image" Target="../media/image7.jpg"/></Relationships>
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
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image" Target="../media/image8.jpg"/></Relationships>
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image" Target="../media/image9.jpg"/><Relationship Id="rId3" Type="http://schemas.openxmlformats.org/officeDocument/2006/relationships/image" Target="../media/image10.jpg"/></Relationships>
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image" Target="../media/image11.jpg"/><Relationship Id="rId3" Type="http://schemas.openxmlformats.org/officeDocument/2006/relationships/image" Target="../media/image12.jpg"/><Relationship Id="rId4" Type="http://schemas.openxmlformats.org/officeDocument/2006/relationships/image" Target="../media/image13.jpg"/><Relationship Id="rId5" Type="http://schemas.openxmlformats.org/officeDocument/2006/relationships/image" Target="../media/image14.jpg"/><Relationship Id="rId6" Type="http://schemas.openxmlformats.org/officeDocument/2006/relationships/image" Target="../media/image15.jpg"/><Relationship Id="rId7" Type="http://schemas.openxmlformats.org/officeDocument/2006/relationships/image" Target="../media/image16.jpg"/></Relationships>
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image" Target="../media/image17.jpg"/><Relationship Id="rId3" Type="http://schemas.openxmlformats.org/officeDocument/2006/relationships/image" Target="../media/image18.jpg"/><Relationship Id="rId4" Type="http://schemas.openxmlformats.org/officeDocument/2006/relationships/image" Target="../media/image19.jpg"/><Relationship Id="rId5" Type="http://schemas.openxmlformats.org/officeDocument/2006/relationships/image" Target="../media/image20.jpg"/><Relationship Id="rId6" Type="http://schemas.openxmlformats.org/officeDocument/2006/relationships/image" Target="../media/image21.jpg"/><Relationship Id="rId7" Type="http://schemas.openxmlformats.org/officeDocument/2006/relationships/image" Target="../media/image22.jpg"/><Relationship Id="rId8" Type="http://schemas.openxmlformats.org/officeDocument/2006/relationships/image" Target="../media/image23.jpg"/><Relationship Id="rId9" Type="http://schemas.openxmlformats.org/officeDocument/2006/relationships/image" Target="../media/image24.jpg"/><Relationship Id="rId10" Type="http://schemas.openxmlformats.org/officeDocument/2006/relationships/image" Target="../media/image25.jpg"/><Relationship Id="rId11" Type="http://schemas.openxmlformats.org/officeDocument/2006/relationships/image" Target="../media/image26.jpg"/><Relationship Id="rId12" Type="http://schemas.openxmlformats.org/officeDocument/2006/relationships/image" Target="../media/image27.jpg"/><Relationship Id="rId13" Type="http://schemas.openxmlformats.org/officeDocument/2006/relationships/image" Target="../media/image28.jpg"/><Relationship Id="rId14" Type="http://schemas.openxmlformats.org/officeDocument/2006/relationships/image" Target="../media/image29.jpg"/><Relationship Id="rId15" Type="http://schemas.openxmlformats.org/officeDocument/2006/relationships/image" Target="../media/image30.jpg"/><Relationship Id="rId16" Type="http://schemas.openxmlformats.org/officeDocument/2006/relationships/image" Target="../media/image31.jpg"/><Relationship Id="rId17" Type="http://schemas.openxmlformats.org/officeDocument/2006/relationships/image" Target="../media/image32.jpg"/><Relationship Id="rId18" Type="http://schemas.openxmlformats.org/officeDocument/2006/relationships/image" Target="../media/image33.png"/></Relationships>
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hyperlink" Target="http://www.carbonharvestllc.com/" TargetMode="External"/><Relationship Id="rId3" Type="http://schemas.openxmlformats.org/officeDocument/2006/relationships/hyperlink" Target="mailto:sam@carbonharvestllc.com" TargetMode="External"/><Relationship Id="rId4" Type="http://schemas.openxmlformats.org/officeDocument/2006/relationships/image" Target="../media/image34.jpg"/></Relationships>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 descr=""/>
          <p:cNvSpPr/>
          <p:nvPr/>
        </p:nvSpPr>
        <p:spPr>
          <a:xfrm>
            <a:off x="0" y="0"/>
            <a:ext cx="9144000" cy="5143500"/>
          </a:xfrm>
          <a:custGeom>
            <a:avLst/>
            <a:gdLst/>
            <a:ahLst/>
            <a:cxnLst/>
            <a:rect l="l" t="t" r="r" b="b"/>
            <a:pathLst>
              <a:path w="9144000" h="5143500">
                <a:moveTo>
                  <a:pt x="9143999" y="5143499"/>
                </a:moveTo>
                <a:lnTo>
                  <a:pt x="0" y="5143499"/>
                </a:lnTo>
                <a:lnTo>
                  <a:pt x="0" y="0"/>
                </a:lnTo>
                <a:lnTo>
                  <a:pt x="9143999" y="0"/>
                </a:lnTo>
                <a:lnTo>
                  <a:pt x="9143999" y="5143499"/>
                </a:lnTo>
                <a:close/>
              </a:path>
            </a:pathLst>
          </a:custGeom>
          <a:solidFill>
            <a:srgbClr val="303030"/>
          </a:solidFill>
        </p:spPr>
        <p:txBody>
          <a:bodyPr wrap="square" lIns="0" tIns="0" rIns="0" bIns="0" rtlCol="0"/>
          <a:lstStyle/>
          <a:p/>
        </p:txBody>
      </p:sp>
      <p:pic>
        <p:nvPicPr>
          <p:cNvPr id="3" name="object 3" descr="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89249" y="3833174"/>
            <a:ext cx="3459023" cy="1241901"/>
          </a:xfrm>
          <a:prstGeom prst="rect">
            <a:avLst/>
          </a:prstGeom>
        </p:spPr>
      </p:pic>
      <p:sp>
        <p:nvSpPr>
          <p:cNvPr id="4" name="object 4"/>
          <p:cNvSpPr txBox="1">
            <a:spLocks noGrp="1"/>
          </p:cNvSpPr>
          <p:nvPr>
            <p:ph type="title"/>
          </p:nvPr>
        </p:nvSpPr>
        <p:spPr>
          <a:xfrm>
            <a:off x="783800" y="1138644"/>
            <a:ext cx="6734175" cy="1762760"/>
          </a:xfrm>
          <a:prstGeom prst="rect"/>
        </p:spPr>
        <p:txBody>
          <a:bodyPr wrap="square" lIns="0" tIns="12700" rIns="0" bIns="0" rtlCol="0" vert="horz">
            <a:spAutoFit/>
          </a:bodyPr>
          <a:lstStyle/>
          <a:p>
            <a:pPr marL="12700" marR="5080">
              <a:lnSpc>
                <a:spcPct val="100000"/>
              </a:lnSpc>
              <a:spcBef>
                <a:spcPts val="100"/>
              </a:spcBef>
            </a:pPr>
            <a:r>
              <a:rPr dirty="0" sz="5700" spc="590" b="1">
                <a:latin typeface="Arial Narrow"/>
                <a:cs typeface="Arial Narrow"/>
              </a:rPr>
              <a:t>THE</a:t>
            </a:r>
            <a:r>
              <a:rPr dirty="0" sz="5700" spc="70" b="1">
                <a:latin typeface="Arial Narrow"/>
                <a:cs typeface="Arial Narrow"/>
              </a:rPr>
              <a:t> </a:t>
            </a:r>
            <a:r>
              <a:rPr dirty="0" sz="5700" spc="550" b="1">
                <a:latin typeface="Arial Narrow"/>
                <a:cs typeface="Arial Narrow"/>
              </a:rPr>
              <a:t>CINCINNATI </a:t>
            </a:r>
            <a:r>
              <a:rPr dirty="0" sz="5700" spc="560" b="1">
                <a:latin typeface="Arial Narrow"/>
                <a:cs typeface="Arial Narrow"/>
              </a:rPr>
              <a:t>BIOCHAR</a:t>
            </a:r>
            <a:r>
              <a:rPr dirty="0" sz="5700" spc="65" b="1">
                <a:latin typeface="Arial Narrow"/>
                <a:cs typeface="Arial Narrow"/>
              </a:rPr>
              <a:t> </a:t>
            </a:r>
            <a:r>
              <a:rPr dirty="0" sz="5700" spc="455" b="1">
                <a:latin typeface="Arial Narrow"/>
                <a:cs typeface="Arial Narrow"/>
              </a:rPr>
              <a:t>PROJECT</a:t>
            </a:r>
            <a:endParaRPr sz="5700">
              <a:latin typeface="Arial Narrow"/>
              <a:cs typeface="Arial Narrow"/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 descr=""/>
          <p:cNvSpPr txBox="1"/>
          <p:nvPr/>
        </p:nvSpPr>
        <p:spPr>
          <a:xfrm>
            <a:off x="264824" y="4221458"/>
            <a:ext cx="6790690" cy="656590"/>
          </a:xfrm>
          <a:prstGeom prst="rect">
            <a:avLst/>
          </a:prstGeom>
        </p:spPr>
        <p:txBody>
          <a:bodyPr wrap="square" lIns="0" tIns="53975" rIns="0" bIns="0" rtlCol="0" vert="horz">
            <a:spAutoFit/>
          </a:bodyPr>
          <a:lstStyle/>
          <a:p>
            <a:pPr marL="379095" indent="-367030">
              <a:lnSpc>
                <a:spcPct val="100000"/>
              </a:lnSpc>
              <a:spcBef>
                <a:spcPts val="425"/>
              </a:spcBef>
              <a:buChar char="●"/>
              <a:tabLst>
                <a:tab pos="379095" algn="l"/>
                <a:tab pos="379730" algn="l"/>
              </a:tabLst>
            </a:pPr>
            <a:r>
              <a:rPr dirty="0" sz="1800">
                <a:solidFill>
                  <a:srgbClr val="ADADAD"/>
                </a:solidFill>
                <a:latin typeface="Arial"/>
                <a:cs typeface="Arial"/>
              </a:rPr>
              <a:t>Tropical</a:t>
            </a:r>
            <a:r>
              <a:rPr dirty="0" sz="1800" spc="-35">
                <a:solidFill>
                  <a:srgbClr val="ADADAD"/>
                </a:solidFill>
                <a:latin typeface="Arial"/>
                <a:cs typeface="Arial"/>
              </a:rPr>
              <a:t> </a:t>
            </a:r>
            <a:r>
              <a:rPr dirty="0" sz="1800">
                <a:solidFill>
                  <a:srgbClr val="ADADAD"/>
                </a:solidFill>
                <a:latin typeface="Arial"/>
                <a:cs typeface="Arial"/>
              </a:rPr>
              <a:t>rainforest</a:t>
            </a:r>
            <a:r>
              <a:rPr dirty="0" sz="1800" spc="-25">
                <a:solidFill>
                  <a:srgbClr val="ADADAD"/>
                </a:solidFill>
                <a:latin typeface="Arial"/>
                <a:cs typeface="Arial"/>
              </a:rPr>
              <a:t> </a:t>
            </a:r>
            <a:r>
              <a:rPr dirty="0" sz="1800">
                <a:solidFill>
                  <a:srgbClr val="ADADAD"/>
                </a:solidFill>
                <a:latin typeface="Arial"/>
                <a:cs typeface="Arial"/>
              </a:rPr>
              <a:t>soils</a:t>
            </a:r>
            <a:r>
              <a:rPr dirty="0" sz="1800" spc="-20">
                <a:solidFill>
                  <a:srgbClr val="ADADAD"/>
                </a:solidFill>
                <a:latin typeface="Arial"/>
                <a:cs typeface="Arial"/>
              </a:rPr>
              <a:t> </a:t>
            </a:r>
            <a:r>
              <a:rPr dirty="0" sz="1800">
                <a:solidFill>
                  <a:srgbClr val="ADADAD"/>
                </a:solidFill>
                <a:latin typeface="Arial"/>
                <a:cs typeface="Arial"/>
              </a:rPr>
              <a:t>are</a:t>
            </a:r>
            <a:r>
              <a:rPr dirty="0" sz="1800" spc="-25">
                <a:solidFill>
                  <a:srgbClr val="ADADAD"/>
                </a:solidFill>
                <a:latin typeface="Arial"/>
                <a:cs typeface="Arial"/>
              </a:rPr>
              <a:t> </a:t>
            </a:r>
            <a:r>
              <a:rPr dirty="0" sz="1800">
                <a:solidFill>
                  <a:srgbClr val="ADADAD"/>
                </a:solidFill>
                <a:latin typeface="Arial"/>
                <a:cs typeface="Arial"/>
              </a:rPr>
              <a:t>typically</a:t>
            </a:r>
            <a:r>
              <a:rPr dirty="0" sz="1800" spc="-20">
                <a:solidFill>
                  <a:srgbClr val="ADADAD"/>
                </a:solidFill>
                <a:latin typeface="Arial"/>
                <a:cs typeface="Arial"/>
              </a:rPr>
              <a:t> </a:t>
            </a:r>
            <a:r>
              <a:rPr dirty="0" sz="1800">
                <a:solidFill>
                  <a:srgbClr val="ADADAD"/>
                </a:solidFill>
                <a:latin typeface="Arial"/>
                <a:cs typeface="Arial"/>
              </a:rPr>
              <a:t>low</a:t>
            </a:r>
            <a:r>
              <a:rPr dirty="0" sz="1800" spc="-25">
                <a:solidFill>
                  <a:srgbClr val="ADADAD"/>
                </a:solidFill>
                <a:latin typeface="Arial"/>
                <a:cs typeface="Arial"/>
              </a:rPr>
              <a:t> </a:t>
            </a:r>
            <a:r>
              <a:rPr dirty="0" sz="1800">
                <a:solidFill>
                  <a:srgbClr val="ADADAD"/>
                </a:solidFill>
                <a:latin typeface="Arial"/>
                <a:cs typeface="Arial"/>
              </a:rPr>
              <a:t>in</a:t>
            </a:r>
            <a:r>
              <a:rPr dirty="0" sz="1800" spc="-20">
                <a:solidFill>
                  <a:srgbClr val="ADADAD"/>
                </a:solidFill>
                <a:latin typeface="Arial"/>
                <a:cs typeface="Arial"/>
              </a:rPr>
              <a:t> </a:t>
            </a:r>
            <a:r>
              <a:rPr dirty="0" sz="1800" spc="-10">
                <a:solidFill>
                  <a:srgbClr val="ADADAD"/>
                </a:solidFill>
                <a:latin typeface="Arial"/>
                <a:cs typeface="Arial"/>
              </a:rPr>
              <a:t>fertility</a:t>
            </a:r>
            <a:endParaRPr sz="1800">
              <a:latin typeface="Arial"/>
              <a:cs typeface="Arial"/>
            </a:endParaRPr>
          </a:p>
          <a:p>
            <a:pPr marL="379095" indent="-367030">
              <a:lnSpc>
                <a:spcPct val="100000"/>
              </a:lnSpc>
              <a:spcBef>
                <a:spcPts val="320"/>
              </a:spcBef>
              <a:buChar char="●"/>
              <a:tabLst>
                <a:tab pos="379095" algn="l"/>
                <a:tab pos="379730" algn="l"/>
              </a:tabLst>
            </a:pPr>
            <a:r>
              <a:rPr dirty="0" sz="1800" spc="-25">
                <a:solidFill>
                  <a:srgbClr val="ADADAD"/>
                </a:solidFill>
                <a:latin typeface="Arial"/>
                <a:cs typeface="Arial"/>
              </a:rPr>
              <a:t>Terra</a:t>
            </a:r>
            <a:r>
              <a:rPr dirty="0" sz="1800" spc="-35">
                <a:solidFill>
                  <a:srgbClr val="ADADAD"/>
                </a:solidFill>
                <a:latin typeface="Arial"/>
                <a:cs typeface="Arial"/>
              </a:rPr>
              <a:t> </a:t>
            </a:r>
            <a:r>
              <a:rPr dirty="0" sz="1800">
                <a:solidFill>
                  <a:srgbClr val="ADADAD"/>
                </a:solidFill>
                <a:latin typeface="Arial"/>
                <a:cs typeface="Arial"/>
              </a:rPr>
              <a:t>preta</a:t>
            </a:r>
            <a:r>
              <a:rPr dirty="0" sz="1800" spc="-25">
                <a:solidFill>
                  <a:srgbClr val="ADADAD"/>
                </a:solidFill>
                <a:latin typeface="Arial"/>
                <a:cs typeface="Arial"/>
              </a:rPr>
              <a:t> </a:t>
            </a:r>
            <a:r>
              <a:rPr dirty="0" sz="1800">
                <a:solidFill>
                  <a:srgbClr val="ADADAD"/>
                </a:solidFill>
                <a:latin typeface="Arial"/>
                <a:cs typeface="Arial"/>
              </a:rPr>
              <a:t>is</a:t>
            </a:r>
            <a:r>
              <a:rPr dirty="0" sz="1800" spc="-20">
                <a:solidFill>
                  <a:srgbClr val="ADADAD"/>
                </a:solidFill>
                <a:latin typeface="Arial"/>
                <a:cs typeface="Arial"/>
              </a:rPr>
              <a:t> </a:t>
            </a:r>
            <a:r>
              <a:rPr dirty="0" sz="1800">
                <a:solidFill>
                  <a:srgbClr val="ADADAD"/>
                </a:solidFill>
                <a:latin typeface="Arial"/>
                <a:cs typeface="Arial"/>
              </a:rPr>
              <a:t>still</a:t>
            </a:r>
            <a:r>
              <a:rPr dirty="0" sz="1800" spc="-25">
                <a:solidFill>
                  <a:srgbClr val="ADADAD"/>
                </a:solidFill>
                <a:latin typeface="Arial"/>
                <a:cs typeface="Arial"/>
              </a:rPr>
              <a:t> </a:t>
            </a:r>
            <a:r>
              <a:rPr dirty="0" sz="1800">
                <a:solidFill>
                  <a:srgbClr val="ADADAD"/>
                </a:solidFill>
                <a:latin typeface="Arial"/>
                <a:cs typeface="Arial"/>
              </a:rPr>
              <a:t>fertile</a:t>
            </a:r>
            <a:r>
              <a:rPr dirty="0" sz="1800" spc="-20">
                <a:solidFill>
                  <a:srgbClr val="ADADAD"/>
                </a:solidFill>
                <a:latin typeface="Arial"/>
                <a:cs typeface="Arial"/>
              </a:rPr>
              <a:t> </a:t>
            </a:r>
            <a:r>
              <a:rPr dirty="0" sz="1800">
                <a:solidFill>
                  <a:srgbClr val="ADADAD"/>
                </a:solidFill>
                <a:latin typeface="Arial"/>
                <a:cs typeface="Arial"/>
              </a:rPr>
              <a:t>to</a:t>
            </a:r>
            <a:r>
              <a:rPr dirty="0" sz="1800" spc="-25">
                <a:solidFill>
                  <a:srgbClr val="ADADAD"/>
                </a:solidFill>
                <a:latin typeface="Arial"/>
                <a:cs typeface="Arial"/>
              </a:rPr>
              <a:t> </a:t>
            </a:r>
            <a:r>
              <a:rPr dirty="0" sz="1800">
                <a:solidFill>
                  <a:srgbClr val="ADADAD"/>
                </a:solidFill>
                <a:latin typeface="Arial"/>
                <a:cs typeface="Arial"/>
              </a:rPr>
              <a:t>this</a:t>
            </a:r>
            <a:r>
              <a:rPr dirty="0" sz="1800" spc="-20">
                <a:solidFill>
                  <a:srgbClr val="ADADAD"/>
                </a:solidFill>
                <a:latin typeface="Arial"/>
                <a:cs typeface="Arial"/>
              </a:rPr>
              <a:t> </a:t>
            </a:r>
            <a:r>
              <a:rPr dirty="0" sz="1800">
                <a:solidFill>
                  <a:srgbClr val="ADADAD"/>
                </a:solidFill>
                <a:latin typeface="Arial"/>
                <a:cs typeface="Arial"/>
              </a:rPr>
              <a:t>day</a:t>
            </a:r>
            <a:r>
              <a:rPr dirty="0" sz="1800" spc="-25">
                <a:solidFill>
                  <a:srgbClr val="ADADAD"/>
                </a:solidFill>
                <a:latin typeface="Arial"/>
                <a:cs typeface="Arial"/>
              </a:rPr>
              <a:t> </a:t>
            </a:r>
            <a:r>
              <a:rPr dirty="0" sz="1800">
                <a:solidFill>
                  <a:srgbClr val="ADADAD"/>
                </a:solidFill>
                <a:latin typeface="Arial"/>
                <a:cs typeface="Arial"/>
              </a:rPr>
              <a:t>and</a:t>
            </a:r>
            <a:r>
              <a:rPr dirty="0" sz="1800" spc="-20">
                <a:solidFill>
                  <a:srgbClr val="ADADAD"/>
                </a:solidFill>
                <a:latin typeface="Arial"/>
                <a:cs typeface="Arial"/>
              </a:rPr>
              <a:t> </a:t>
            </a:r>
            <a:r>
              <a:rPr dirty="0" sz="1800">
                <a:solidFill>
                  <a:srgbClr val="ADADAD"/>
                </a:solidFill>
                <a:latin typeface="Arial"/>
                <a:cs typeface="Arial"/>
              </a:rPr>
              <a:t>is</a:t>
            </a:r>
            <a:r>
              <a:rPr dirty="0" sz="1800" spc="-25">
                <a:solidFill>
                  <a:srgbClr val="ADADAD"/>
                </a:solidFill>
                <a:latin typeface="Arial"/>
                <a:cs typeface="Arial"/>
              </a:rPr>
              <a:t> </a:t>
            </a:r>
            <a:r>
              <a:rPr dirty="0" sz="1800">
                <a:solidFill>
                  <a:srgbClr val="ADADAD"/>
                </a:solidFill>
                <a:latin typeface="Arial"/>
                <a:cs typeface="Arial"/>
              </a:rPr>
              <a:t>even</a:t>
            </a:r>
            <a:r>
              <a:rPr dirty="0" sz="1800" spc="-20">
                <a:solidFill>
                  <a:srgbClr val="ADADAD"/>
                </a:solidFill>
                <a:latin typeface="Arial"/>
                <a:cs typeface="Arial"/>
              </a:rPr>
              <a:t> </a:t>
            </a:r>
            <a:r>
              <a:rPr dirty="0" sz="1800">
                <a:solidFill>
                  <a:srgbClr val="ADADAD"/>
                </a:solidFill>
                <a:latin typeface="Arial"/>
                <a:cs typeface="Arial"/>
              </a:rPr>
              <a:t>mined</a:t>
            </a:r>
            <a:r>
              <a:rPr dirty="0" sz="1800" spc="-25">
                <a:solidFill>
                  <a:srgbClr val="ADADAD"/>
                </a:solidFill>
                <a:latin typeface="Arial"/>
                <a:cs typeface="Arial"/>
              </a:rPr>
              <a:t> </a:t>
            </a:r>
            <a:r>
              <a:rPr dirty="0" sz="1800">
                <a:solidFill>
                  <a:srgbClr val="ADADAD"/>
                </a:solidFill>
                <a:latin typeface="Arial"/>
                <a:cs typeface="Arial"/>
              </a:rPr>
              <a:t>for</a:t>
            </a:r>
            <a:r>
              <a:rPr dirty="0" sz="1800" spc="-20">
                <a:solidFill>
                  <a:srgbClr val="ADADAD"/>
                </a:solidFill>
                <a:latin typeface="Arial"/>
                <a:cs typeface="Arial"/>
              </a:rPr>
              <a:t> </a:t>
            </a:r>
            <a:r>
              <a:rPr dirty="0" sz="1800" spc="-10">
                <a:solidFill>
                  <a:srgbClr val="ADADAD"/>
                </a:solidFill>
                <a:latin typeface="Arial"/>
                <a:cs typeface="Arial"/>
              </a:rPr>
              <a:t>export</a:t>
            </a:r>
            <a:endParaRPr sz="1800">
              <a:latin typeface="Arial"/>
              <a:cs typeface="Arial"/>
            </a:endParaRPr>
          </a:p>
        </p:txBody>
      </p:sp>
      <p:grpSp>
        <p:nvGrpSpPr>
          <p:cNvPr id="3" name="object 3" descr=""/>
          <p:cNvGrpSpPr/>
          <p:nvPr/>
        </p:nvGrpSpPr>
        <p:grpSpPr>
          <a:xfrm>
            <a:off x="1319650" y="71800"/>
            <a:ext cx="5799455" cy="4162425"/>
            <a:chOff x="1319650" y="71800"/>
            <a:chExt cx="5799455" cy="4162425"/>
          </a:xfrm>
        </p:grpSpPr>
        <p:pic>
          <p:nvPicPr>
            <p:cNvPr id="4" name="object 4" descr="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1319650" y="71800"/>
              <a:ext cx="5799023" cy="4162174"/>
            </a:xfrm>
            <a:prstGeom prst="rect">
              <a:avLst/>
            </a:prstGeom>
          </p:spPr>
        </p:pic>
        <p:pic>
          <p:nvPicPr>
            <p:cNvPr id="5" name="object 5" descr="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1376800" y="109899"/>
              <a:ext cx="5684724" cy="4047874"/>
            </a:xfrm>
            <a:prstGeom prst="rect">
              <a:avLst/>
            </a:prstGeom>
          </p:spPr>
        </p:pic>
      </p:grp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prstGeom prst="rect"/>
        </p:spPr>
        <p:txBody>
          <a:bodyPr wrap="square" lIns="0" tIns="1524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20"/>
              </a:spcBef>
            </a:pPr>
            <a:r>
              <a:rPr dirty="0"/>
              <a:t>How</a:t>
            </a:r>
            <a:r>
              <a:rPr dirty="0" spc="-25"/>
              <a:t> </a:t>
            </a:r>
            <a:r>
              <a:rPr dirty="0"/>
              <a:t>Biochar</a:t>
            </a:r>
            <a:r>
              <a:rPr dirty="0" spc="-10"/>
              <a:t> </a:t>
            </a:r>
            <a:r>
              <a:rPr dirty="0"/>
              <a:t>is</a:t>
            </a:r>
            <a:r>
              <a:rPr dirty="0" spc="-10"/>
              <a:t> </a:t>
            </a:r>
            <a:r>
              <a:rPr dirty="0"/>
              <a:t>Made-</a:t>
            </a:r>
            <a:r>
              <a:rPr dirty="0" spc="-10"/>
              <a:t> Pyrolysis</a:t>
            </a:r>
          </a:p>
        </p:txBody>
      </p:sp>
      <p:pic>
        <p:nvPicPr>
          <p:cNvPr id="3" name="object 3" descr="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298625" y="826175"/>
            <a:ext cx="8639956" cy="2601650"/>
          </a:xfrm>
          <a:prstGeom prst="rect">
            <a:avLst/>
          </a:prstGeom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 descr="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353900" y="74725"/>
            <a:ext cx="7269413" cy="4536049"/>
          </a:xfrm>
          <a:prstGeom prst="rect">
            <a:avLst/>
          </a:prstGeom>
        </p:spPr>
      </p:pic>
      <p:sp>
        <p:nvSpPr>
          <p:cNvPr id="3" name="object 3" descr=""/>
          <p:cNvSpPr txBox="1"/>
          <p:nvPr/>
        </p:nvSpPr>
        <p:spPr>
          <a:xfrm>
            <a:off x="308525" y="4674656"/>
            <a:ext cx="8344534" cy="29972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1800">
                <a:solidFill>
                  <a:srgbClr val="ADADAD"/>
                </a:solidFill>
                <a:latin typeface="Arial"/>
                <a:cs typeface="Arial"/>
              </a:rPr>
              <a:t>Featured</a:t>
            </a:r>
            <a:r>
              <a:rPr dirty="0" sz="1800" spc="-20">
                <a:solidFill>
                  <a:srgbClr val="ADADAD"/>
                </a:solidFill>
                <a:latin typeface="Arial"/>
                <a:cs typeface="Arial"/>
              </a:rPr>
              <a:t> </a:t>
            </a:r>
            <a:r>
              <a:rPr dirty="0" sz="1800">
                <a:solidFill>
                  <a:srgbClr val="ADADAD"/>
                </a:solidFill>
                <a:latin typeface="Arial"/>
                <a:cs typeface="Arial"/>
              </a:rPr>
              <a:t>by</a:t>
            </a:r>
            <a:r>
              <a:rPr dirty="0" sz="1800" spc="-15">
                <a:solidFill>
                  <a:srgbClr val="ADADAD"/>
                </a:solidFill>
                <a:latin typeface="Arial"/>
                <a:cs typeface="Arial"/>
              </a:rPr>
              <a:t> </a:t>
            </a:r>
            <a:r>
              <a:rPr dirty="0" sz="1800">
                <a:solidFill>
                  <a:srgbClr val="ADADAD"/>
                </a:solidFill>
                <a:latin typeface="Arial"/>
                <a:cs typeface="Arial"/>
              </a:rPr>
              <a:t>Project</a:t>
            </a:r>
            <a:r>
              <a:rPr dirty="0" sz="1800" spc="-15">
                <a:solidFill>
                  <a:srgbClr val="ADADAD"/>
                </a:solidFill>
                <a:latin typeface="Arial"/>
                <a:cs typeface="Arial"/>
              </a:rPr>
              <a:t> </a:t>
            </a:r>
            <a:r>
              <a:rPr dirty="0" sz="1800">
                <a:solidFill>
                  <a:srgbClr val="ADADAD"/>
                </a:solidFill>
                <a:latin typeface="Arial"/>
                <a:cs typeface="Arial"/>
              </a:rPr>
              <a:t>Drawdown</a:t>
            </a:r>
            <a:r>
              <a:rPr dirty="0" sz="1800" spc="-20">
                <a:solidFill>
                  <a:srgbClr val="ADADAD"/>
                </a:solidFill>
                <a:latin typeface="Arial"/>
                <a:cs typeface="Arial"/>
              </a:rPr>
              <a:t> </a:t>
            </a:r>
            <a:r>
              <a:rPr dirty="0" sz="1800">
                <a:solidFill>
                  <a:srgbClr val="ADADAD"/>
                </a:solidFill>
                <a:latin typeface="Arial"/>
                <a:cs typeface="Arial"/>
              </a:rPr>
              <a:t>as</a:t>
            </a:r>
            <a:r>
              <a:rPr dirty="0" sz="1800" spc="-15">
                <a:solidFill>
                  <a:srgbClr val="ADADAD"/>
                </a:solidFill>
                <a:latin typeface="Arial"/>
                <a:cs typeface="Arial"/>
              </a:rPr>
              <a:t> </a:t>
            </a:r>
            <a:r>
              <a:rPr dirty="0" sz="1800">
                <a:solidFill>
                  <a:srgbClr val="ADADAD"/>
                </a:solidFill>
                <a:latin typeface="Arial"/>
                <a:cs typeface="Arial"/>
              </a:rPr>
              <a:t>a</a:t>
            </a:r>
            <a:r>
              <a:rPr dirty="0" sz="1800" spc="-15">
                <a:solidFill>
                  <a:srgbClr val="ADADAD"/>
                </a:solidFill>
                <a:latin typeface="Arial"/>
                <a:cs typeface="Arial"/>
              </a:rPr>
              <a:t> </a:t>
            </a:r>
            <a:r>
              <a:rPr dirty="0" sz="1800">
                <a:solidFill>
                  <a:srgbClr val="ADADAD"/>
                </a:solidFill>
                <a:latin typeface="Arial"/>
                <a:cs typeface="Arial"/>
              </a:rPr>
              <a:t>carbon</a:t>
            </a:r>
            <a:r>
              <a:rPr dirty="0" sz="1800" spc="-20">
                <a:solidFill>
                  <a:srgbClr val="ADADAD"/>
                </a:solidFill>
                <a:latin typeface="Arial"/>
                <a:cs typeface="Arial"/>
              </a:rPr>
              <a:t> </a:t>
            </a:r>
            <a:r>
              <a:rPr dirty="0" sz="1800">
                <a:solidFill>
                  <a:srgbClr val="ADADAD"/>
                </a:solidFill>
                <a:latin typeface="Arial"/>
                <a:cs typeface="Arial"/>
              </a:rPr>
              <a:t>removal</a:t>
            </a:r>
            <a:r>
              <a:rPr dirty="0" sz="1800" spc="-15">
                <a:solidFill>
                  <a:srgbClr val="ADADAD"/>
                </a:solidFill>
                <a:latin typeface="Arial"/>
                <a:cs typeface="Arial"/>
              </a:rPr>
              <a:t> </a:t>
            </a:r>
            <a:r>
              <a:rPr dirty="0" sz="1800">
                <a:solidFill>
                  <a:srgbClr val="ADADAD"/>
                </a:solidFill>
                <a:latin typeface="Arial"/>
                <a:cs typeface="Arial"/>
              </a:rPr>
              <a:t>and</a:t>
            </a:r>
            <a:r>
              <a:rPr dirty="0" sz="1800" spc="-15">
                <a:solidFill>
                  <a:srgbClr val="ADADAD"/>
                </a:solidFill>
                <a:latin typeface="Arial"/>
                <a:cs typeface="Arial"/>
              </a:rPr>
              <a:t> </a:t>
            </a:r>
            <a:r>
              <a:rPr dirty="0" sz="1800">
                <a:solidFill>
                  <a:srgbClr val="ADADAD"/>
                </a:solidFill>
                <a:latin typeface="Arial"/>
                <a:cs typeface="Arial"/>
              </a:rPr>
              <a:t>sequestration</a:t>
            </a:r>
            <a:r>
              <a:rPr dirty="0" sz="1800" spc="-15">
                <a:solidFill>
                  <a:srgbClr val="ADADAD"/>
                </a:solidFill>
                <a:latin typeface="Arial"/>
                <a:cs typeface="Arial"/>
              </a:rPr>
              <a:t> </a:t>
            </a:r>
            <a:r>
              <a:rPr dirty="0" sz="1800" spc="-10">
                <a:solidFill>
                  <a:srgbClr val="ADADAD"/>
                </a:solidFill>
                <a:latin typeface="Arial"/>
                <a:cs typeface="Arial"/>
              </a:rPr>
              <a:t>technology</a:t>
            </a:r>
            <a:endParaRPr sz="1800">
              <a:latin typeface="Arial"/>
              <a:cs typeface="Arial"/>
            </a:endParaRP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prstGeom prst="rect"/>
        </p:spPr>
        <p:txBody>
          <a:bodyPr wrap="square" lIns="0" tIns="34081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20"/>
              </a:spcBef>
            </a:pPr>
            <a:r>
              <a:rPr dirty="0"/>
              <a:t>Effects</a:t>
            </a:r>
            <a:r>
              <a:rPr dirty="0" spc="-30"/>
              <a:t> </a:t>
            </a:r>
            <a:r>
              <a:rPr dirty="0"/>
              <a:t>of</a:t>
            </a:r>
            <a:r>
              <a:rPr dirty="0" spc="-160"/>
              <a:t> </a:t>
            </a:r>
            <a:r>
              <a:rPr dirty="0"/>
              <a:t>Adding</a:t>
            </a:r>
            <a:r>
              <a:rPr dirty="0" spc="-25"/>
              <a:t> </a:t>
            </a:r>
            <a:r>
              <a:rPr dirty="0"/>
              <a:t>Biochar</a:t>
            </a:r>
            <a:r>
              <a:rPr dirty="0" spc="-25"/>
              <a:t> </a:t>
            </a:r>
            <a:r>
              <a:rPr dirty="0"/>
              <a:t>to</a:t>
            </a:r>
            <a:r>
              <a:rPr dirty="0" spc="-30"/>
              <a:t> </a:t>
            </a:r>
            <a:r>
              <a:rPr dirty="0"/>
              <a:t>the</a:t>
            </a:r>
            <a:r>
              <a:rPr dirty="0" spc="-25"/>
              <a:t> </a:t>
            </a:r>
            <a:r>
              <a:rPr dirty="0"/>
              <a:t>Soil</a:t>
            </a:r>
            <a:r>
              <a:rPr dirty="0" spc="-25"/>
              <a:t> </a:t>
            </a:r>
            <a:r>
              <a:rPr dirty="0"/>
              <a:t>(Generally</a:t>
            </a:r>
            <a:r>
              <a:rPr dirty="0" spc="-25"/>
              <a:t> </a:t>
            </a:r>
            <a:r>
              <a:rPr dirty="0" spc="-10"/>
              <a:t>speaking)</a:t>
            </a:r>
          </a:p>
        </p:txBody>
      </p:sp>
      <p:sp>
        <p:nvSpPr>
          <p:cNvPr id="3" name="object 3" descr=""/>
          <p:cNvSpPr txBox="1"/>
          <p:nvPr/>
        </p:nvSpPr>
        <p:spPr>
          <a:xfrm>
            <a:off x="528774" y="1203147"/>
            <a:ext cx="7294245" cy="308864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325755" indent="-313690">
              <a:lnSpc>
                <a:spcPts val="2340"/>
              </a:lnSpc>
              <a:spcBef>
                <a:spcPts val="100"/>
              </a:spcBef>
              <a:buChar char="-"/>
              <a:tabLst>
                <a:tab pos="325755" algn="l"/>
                <a:tab pos="326390" algn="l"/>
              </a:tabLst>
            </a:pPr>
            <a:r>
              <a:rPr dirty="0" sz="2000">
                <a:solidFill>
                  <a:srgbClr val="ADADAD"/>
                </a:solidFill>
                <a:latin typeface="Arial"/>
                <a:cs typeface="Arial"/>
              </a:rPr>
              <a:t>Improves</a:t>
            </a:r>
            <a:r>
              <a:rPr dirty="0" sz="2000" spc="-10">
                <a:solidFill>
                  <a:srgbClr val="ADADAD"/>
                </a:solidFill>
                <a:latin typeface="Arial"/>
                <a:cs typeface="Arial"/>
              </a:rPr>
              <a:t> </a:t>
            </a:r>
            <a:r>
              <a:rPr dirty="0" sz="2000">
                <a:solidFill>
                  <a:srgbClr val="ADADAD"/>
                </a:solidFill>
                <a:latin typeface="Arial"/>
                <a:cs typeface="Arial"/>
              </a:rPr>
              <a:t>soil</a:t>
            </a:r>
            <a:r>
              <a:rPr dirty="0" sz="2000" spc="-5">
                <a:solidFill>
                  <a:srgbClr val="ADADAD"/>
                </a:solidFill>
                <a:latin typeface="Arial"/>
                <a:cs typeface="Arial"/>
              </a:rPr>
              <a:t> </a:t>
            </a:r>
            <a:r>
              <a:rPr dirty="0" sz="2000" spc="-10">
                <a:solidFill>
                  <a:srgbClr val="ADADAD"/>
                </a:solidFill>
                <a:latin typeface="Arial"/>
                <a:cs typeface="Arial"/>
              </a:rPr>
              <a:t>structure</a:t>
            </a:r>
            <a:endParaRPr sz="2000">
              <a:latin typeface="Arial"/>
              <a:cs typeface="Arial"/>
            </a:endParaRPr>
          </a:p>
          <a:p>
            <a:pPr marL="325755" indent="-313690">
              <a:lnSpc>
                <a:spcPts val="2280"/>
              </a:lnSpc>
              <a:buChar char="-"/>
              <a:tabLst>
                <a:tab pos="325755" algn="l"/>
                <a:tab pos="326390" algn="l"/>
              </a:tabLst>
            </a:pPr>
            <a:r>
              <a:rPr dirty="0" sz="2000">
                <a:solidFill>
                  <a:srgbClr val="ADADAD"/>
                </a:solidFill>
                <a:latin typeface="Arial"/>
                <a:cs typeface="Arial"/>
              </a:rPr>
              <a:t>Improves</a:t>
            </a:r>
            <a:r>
              <a:rPr dirty="0" sz="2000" spc="-25">
                <a:solidFill>
                  <a:srgbClr val="ADADAD"/>
                </a:solidFill>
                <a:latin typeface="Arial"/>
                <a:cs typeface="Arial"/>
              </a:rPr>
              <a:t> </a:t>
            </a:r>
            <a:r>
              <a:rPr dirty="0" sz="2000">
                <a:solidFill>
                  <a:srgbClr val="ADADAD"/>
                </a:solidFill>
                <a:latin typeface="Arial"/>
                <a:cs typeface="Arial"/>
              </a:rPr>
              <a:t>water</a:t>
            </a:r>
            <a:r>
              <a:rPr dirty="0" sz="2000" spc="-25">
                <a:solidFill>
                  <a:srgbClr val="ADADAD"/>
                </a:solidFill>
                <a:latin typeface="Arial"/>
                <a:cs typeface="Arial"/>
              </a:rPr>
              <a:t> </a:t>
            </a:r>
            <a:r>
              <a:rPr dirty="0" sz="2000">
                <a:solidFill>
                  <a:srgbClr val="ADADAD"/>
                </a:solidFill>
                <a:latin typeface="Arial"/>
                <a:cs typeface="Arial"/>
              </a:rPr>
              <a:t>holding</a:t>
            </a:r>
            <a:r>
              <a:rPr dirty="0" sz="2000" spc="-20">
                <a:solidFill>
                  <a:srgbClr val="ADADAD"/>
                </a:solidFill>
                <a:latin typeface="Arial"/>
                <a:cs typeface="Arial"/>
              </a:rPr>
              <a:t> </a:t>
            </a:r>
            <a:r>
              <a:rPr dirty="0" sz="2000" spc="-10">
                <a:solidFill>
                  <a:srgbClr val="ADADAD"/>
                </a:solidFill>
                <a:latin typeface="Arial"/>
                <a:cs typeface="Arial"/>
              </a:rPr>
              <a:t>capacity</a:t>
            </a:r>
            <a:endParaRPr sz="2000">
              <a:latin typeface="Arial"/>
              <a:cs typeface="Arial"/>
            </a:endParaRPr>
          </a:p>
          <a:p>
            <a:pPr marL="325755" indent="-313690">
              <a:lnSpc>
                <a:spcPts val="2280"/>
              </a:lnSpc>
              <a:buChar char="-"/>
              <a:tabLst>
                <a:tab pos="325755" algn="l"/>
                <a:tab pos="326390" algn="l"/>
              </a:tabLst>
            </a:pPr>
            <a:r>
              <a:rPr dirty="0" sz="2000">
                <a:solidFill>
                  <a:srgbClr val="ADADAD"/>
                </a:solidFill>
                <a:latin typeface="Arial"/>
                <a:cs typeface="Arial"/>
              </a:rPr>
              <a:t>Improves</a:t>
            </a:r>
            <a:r>
              <a:rPr dirty="0" sz="2000" spc="-15">
                <a:solidFill>
                  <a:srgbClr val="ADADAD"/>
                </a:solidFill>
                <a:latin typeface="Arial"/>
                <a:cs typeface="Arial"/>
              </a:rPr>
              <a:t> </a:t>
            </a:r>
            <a:r>
              <a:rPr dirty="0" sz="2000">
                <a:solidFill>
                  <a:srgbClr val="ADADAD"/>
                </a:solidFill>
                <a:latin typeface="Arial"/>
                <a:cs typeface="Arial"/>
              </a:rPr>
              <a:t>nutrient</a:t>
            </a:r>
            <a:r>
              <a:rPr dirty="0" sz="2000" spc="-15">
                <a:solidFill>
                  <a:srgbClr val="ADADAD"/>
                </a:solidFill>
                <a:latin typeface="Arial"/>
                <a:cs typeface="Arial"/>
              </a:rPr>
              <a:t> </a:t>
            </a:r>
            <a:r>
              <a:rPr dirty="0" sz="2000" spc="-10">
                <a:solidFill>
                  <a:srgbClr val="ADADAD"/>
                </a:solidFill>
                <a:latin typeface="Arial"/>
                <a:cs typeface="Arial"/>
              </a:rPr>
              <a:t>retention</a:t>
            </a:r>
            <a:endParaRPr sz="2000">
              <a:latin typeface="Arial"/>
              <a:cs typeface="Arial"/>
            </a:endParaRPr>
          </a:p>
          <a:p>
            <a:pPr marL="325755" indent="-313690">
              <a:lnSpc>
                <a:spcPts val="2280"/>
              </a:lnSpc>
              <a:buChar char="-"/>
              <a:tabLst>
                <a:tab pos="325755" algn="l"/>
                <a:tab pos="326390" algn="l"/>
              </a:tabLst>
            </a:pPr>
            <a:r>
              <a:rPr dirty="0" sz="2000">
                <a:solidFill>
                  <a:srgbClr val="ADADAD"/>
                </a:solidFill>
                <a:latin typeface="Arial"/>
                <a:cs typeface="Arial"/>
              </a:rPr>
              <a:t>Decreases</a:t>
            </a:r>
            <a:r>
              <a:rPr dirty="0" sz="2000" spc="-30">
                <a:solidFill>
                  <a:srgbClr val="ADADAD"/>
                </a:solidFill>
                <a:latin typeface="Arial"/>
                <a:cs typeface="Arial"/>
              </a:rPr>
              <a:t> </a:t>
            </a:r>
            <a:r>
              <a:rPr dirty="0" sz="2000">
                <a:solidFill>
                  <a:srgbClr val="ADADAD"/>
                </a:solidFill>
                <a:latin typeface="Arial"/>
                <a:cs typeface="Arial"/>
              </a:rPr>
              <a:t>nutrient</a:t>
            </a:r>
            <a:r>
              <a:rPr dirty="0" sz="2000" spc="-30">
                <a:solidFill>
                  <a:srgbClr val="ADADAD"/>
                </a:solidFill>
                <a:latin typeface="Arial"/>
                <a:cs typeface="Arial"/>
              </a:rPr>
              <a:t> </a:t>
            </a:r>
            <a:r>
              <a:rPr dirty="0" sz="2000">
                <a:solidFill>
                  <a:srgbClr val="ADADAD"/>
                </a:solidFill>
                <a:latin typeface="Arial"/>
                <a:cs typeface="Arial"/>
              </a:rPr>
              <a:t>leaching</a:t>
            </a:r>
            <a:r>
              <a:rPr dirty="0" sz="2000" spc="-30">
                <a:solidFill>
                  <a:srgbClr val="ADADAD"/>
                </a:solidFill>
                <a:latin typeface="Arial"/>
                <a:cs typeface="Arial"/>
              </a:rPr>
              <a:t> </a:t>
            </a:r>
            <a:r>
              <a:rPr dirty="0" sz="2000">
                <a:solidFill>
                  <a:srgbClr val="ADADAD"/>
                </a:solidFill>
                <a:latin typeface="Arial"/>
                <a:cs typeface="Arial"/>
              </a:rPr>
              <a:t>and</a:t>
            </a:r>
            <a:r>
              <a:rPr dirty="0" sz="2000" spc="-30">
                <a:solidFill>
                  <a:srgbClr val="ADADAD"/>
                </a:solidFill>
                <a:latin typeface="Arial"/>
                <a:cs typeface="Arial"/>
              </a:rPr>
              <a:t> </a:t>
            </a:r>
            <a:r>
              <a:rPr dirty="0" sz="2000" spc="-10">
                <a:solidFill>
                  <a:srgbClr val="ADADAD"/>
                </a:solidFill>
                <a:latin typeface="Arial"/>
                <a:cs typeface="Arial"/>
              </a:rPr>
              <a:t>runoff</a:t>
            </a:r>
            <a:endParaRPr sz="2000">
              <a:latin typeface="Arial"/>
              <a:cs typeface="Arial"/>
            </a:endParaRPr>
          </a:p>
          <a:p>
            <a:pPr marL="325755" indent="-313690">
              <a:lnSpc>
                <a:spcPts val="2280"/>
              </a:lnSpc>
              <a:buChar char="-"/>
              <a:tabLst>
                <a:tab pos="325755" algn="l"/>
                <a:tab pos="326390" algn="l"/>
              </a:tabLst>
            </a:pPr>
            <a:r>
              <a:rPr dirty="0" sz="2000">
                <a:solidFill>
                  <a:srgbClr val="ADADAD"/>
                </a:solidFill>
                <a:latin typeface="Arial"/>
                <a:cs typeface="Arial"/>
              </a:rPr>
              <a:t>Mitigates</a:t>
            </a:r>
            <a:r>
              <a:rPr dirty="0" sz="2000" spc="-40">
                <a:solidFill>
                  <a:srgbClr val="ADADAD"/>
                </a:solidFill>
                <a:latin typeface="Arial"/>
                <a:cs typeface="Arial"/>
              </a:rPr>
              <a:t> </a:t>
            </a:r>
            <a:r>
              <a:rPr dirty="0" sz="2000">
                <a:solidFill>
                  <a:srgbClr val="ADADAD"/>
                </a:solidFill>
                <a:latin typeface="Arial"/>
                <a:cs typeface="Arial"/>
              </a:rPr>
              <a:t>against</a:t>
            </a:r>
            <a:r>
              <a:rPr dirty="0" sz="2000" spc="-40">
                <a:solidFill>
                  <a:srgbClr val="ADADAD"/>
                </a:solidFill>
                <a:latin typeface="Arial"/>
                <a:cs typeface="Arial"/>
              </a:rPr>
              <a:t> </a:t>
            </a:r>
            <a:r>
              <a:rPr dirty="0" sz="2000">
                <a:solidFill>
                  <a:srgbClr val="ADADAD"/>
                </a:solidFill>
                <a:latin typeface="Arial"/>
                <a:cs typeface="Arial"/>
              </a:rPr>
              <a:t>contamination</a:t>
            </a:r>
            <a:r>
              <a:rPr dirty="0" sz="2000" spc="-40">
                <a:solidFill>
                  <a:srgbClr val="ADADAD"/>
                </a:solidFill>
                <a:latin typeface="Arial"/>
                <a:cs typeface="Arial"/>
              </a:rPr>
              <a:t> </a:t>
            </a:r>
            <a:r>
              <a:rPr dirty="0" sz="2000" spc="-10">
                <a:solidFill>
                  <a:srgbClr val="ADADAD"/>
                </a:solidFill>
                <a:latin typeface="Arial"/>
                <a:cs typeface="Arial"/>
              </a:rPr>
              <a:t>sources</a:t>
            </a:r>
            <a:endParaRPr sz="2000">
              <a:latin typeface="Arial"/>
              <a:cs typeface="Arial"/>
            </a:endParaRPr>
          </a:p>
          <a:p>
            <a:pPr marL="325755" indent="-313690">
              <a:lnSpc>
                <a:spcPts val="2280"/>
              </a:lnSpc>
              <a:buChar char="-"/>
              <a:tabLst>
                <a:tab pos="325755" algn="l"/>
                <a:tab pos="326390" algn="l"/>
              </a:tabLst>
            </a:pPr>
            <a:r>
              <a:rPr dirty="0" sz="2000">
                <a:solidFill>
                  <a:srgbClr val="ADADAD"/>
                </a:solidFill>
                <a:latin typeface="Arial"/>
                <a:cs typeface="Arial"/>
              </a:rPr>
              <a:t>Provides</a:t>
            </a:r>
            <a:r>
              <a:rPr dirty="0" sz="2000" spc="-30">
                <a:solidFill>
                  <a:srgbClr val="ADADAD"/>
                </a:solidFill>
                <a:latin typeface="Arial"/>
                <a:cs typeface="Arial"/>
              </a:rPr>
              <a:t> </a:t>
            </a:r>
            <a:r>
              <a:rPr dirty="0" sz="2000">
                <a:solidFill>
                  <a:srgbClr val="ADADAD"/>
                </a:solidFill>
                <a:latin typeface="Arial"/>
                <a:cs typeface="Arial"/>
              </a:rPr>
              <a:t>habitat</a:t>
            </a:r>
            <a:r>
              <a:rPr dirty="0" sz="2000" spc="-25">
                <a:solidFill>
                  <a:srgbClr val="ADADAD"/>
                </a:solidFill>
                <a:latin typeface="Arial"/>
                <a:cs typeface="Arial"/>
              </a:rPr>
              <a:t> </a:t>
            </a:r>
            <a:r>
              <a:rPr dirty="0" sz="2000">
                <a:solidFill>
                  <a:srgbClr val="ADADAD"/>
                </a:solidFill>
                <a:latin typeface="Arial"/>
                <a:cs typeface="Arial"/>
              </a:rPr>
              <a:t>for</a:t>
            </a:r>
            <a:r>
              <a:rPr dirty="0" sz="2000" spc="-30">
                <a:solidFill>
                  <a:srgbClr val="ADADAD"/>
                </a:solidFill>
                <a:latin typeface="Arial"/>
                <a:cs typeface="Arial"/>
              </a:rPr>
              <a:t> </a:t>
            </a:r>
            <a:r>
              <a:rPr dirty="0" sz="2000">
                <a:solidFill>
                  <a:srgbClr val="ADADAD"/>
                </a:solidFill>
                <a:latin typeface="Arial"/>
                <a:cs typeface="Arial"/>
              </a:rPr>
              <a:t>beneficial</a:t>
            </a:r>
            <a:r>
              <a:rPr dirty="0" sz="2000" spc="-25">
                <a:solidFill>
                  <a:srgbClr val="ADADAD"/>
                </a:solidFill>
                <a:latin typeface="Arial"/>
                <a:cs typeface="Arial"/>
              </a:rPr>
              <a:t> </a:t>
            </a:r>
            <a:r>
              <a:rPr dirty="0" sz="2000" spc="-10">
                <a:solidFill>
                  <a:srgbClr val="ADADAD"/>
                </a:solidFill>
                <a:latin typeface="Arial"/>
                <a:cs typeface="Arial"/>
              </a:rPr>
              <a:t>microbes</a:t>
            </a:r>
            <a:endParaRPr sz="2000">
              <a:latin typeface="Arial"/>
              <a:cs typeface="Arial"/>
            </a:endParaRPr>
          </a:p>
          <a:p>
            <a:pPr marL="325755" marR="87630" indent="-313690">
              <a:lnSpc>
                <a:spcPts val="2280"/>
              </a:lnSpc>
              <a:spcBef>
                <a:spcPts val="114"/>
              </a:spcBef>
              <a:buChar char="-"/>
              <a:tabLst>
                <a:tab pos="325755" algn="l"/>
                <a:tab pos="326390" algn="l"/>
              </a:tabLst>
            </a:pPr>
            <a:r>
              <a:rPr dirty="0" sz="2000">
                <a:solidFill>
                  <a:srgbClr val="ADADAD"/>
                </a:solidFill>
                <a:latin typeface="Arial"/>
                <a:cs typeface="Arial"/>
              </a:rPr>
              <a:t>Increases</a:t>
            </a:r>
            <a:r>
              <a:rPr dirty="0" sz="2000" spc="-25">
                <a:solidFill>
                  <a:srgbClr val="ADADAD"/>
                </a:solidFill>
                <a:latin typeface="Arial"/>
                <a:cs typeface="Arial"/>
              </a:rPr>
              <a:t> </a:t>
            </a:r>
            <a:r>
              <a:rPr dirty="0" sz="2000">
                <a:solidFill>
                  <a:srgbClr val="ADADAD"/>
                </a:solidFill>
                <a:latin typeface="Arial"/>
                <a:cs typeface="Arial"/>
              </a:rPr>
              <a:t>soil</a:t>
            </a:r>
            <a:r>
              <a:rPr dirty="0" sz="2000" spc="-25">
                <a:solidFill>
                  <a:srgbClr val="ADADAD"/>
                </a:solidFill>
                <a:latin typeface="Arial"/>
                <a:cs typeface="Arial"/>
              </a:rPr>
              <a:t> </a:t>
            </a:r>
            <a:r>
              <a:rPr dirty="0" sz="2000">
                <a:solidFill>
                  <a:srgbClr val="ADADAD"/>
                </a:solidFill>
                <a:latin typeface="Arial"/>
                <a:cs typeface="Arial"/>
              </a:rPr>
              <a:t>organic</a:t>
            </a:r>
            <a:r>
              <a:rPr dirty="0" sz="2000" spc="-25">
                <a:solidFill>
                  <a:srgbClr val="ADADAD"/>
                </a:solidFill>
                <a:latin typeface="Arial"/>
                <a:cs typeface="Arial"/>
              </a:rPr>
              <a:t> </a:t>
            </a:r>
            <a:r>
              <a:rPr dirty="0" sz="2000">
                <a:solidFill>
                  <a:srgbClr val="ADADAD"/>
                </a:solidFill>
                <a:latin typeface="Arial"/>
                <a:cs typeface="Arial"/>
              </a:rPr>
              <a:t>carbon</a:t>
            </a:r>
            <a:r>
              <a:rPr dirty="0" sz="2000" spc="-25">
                <a:solidFill>
                  <a:srgbClr val="ADADAD"/>
                </a:solidFill>
                <a:latin typeface="Arial"/>
                <a:cs typeface="Arial"/>
              </a:rPr>
              <a:t> </a:t>
            </a:r>
            <a:r>
              <a:rPr dirty="0" sz="2000">
                <a:solidFill>
                  <a:srgbClr val="ADADAD"/>
                </a:solidFill>
                <a:latin typeface="Arial"/>
                <a:cs typeface="Arial"/>
              </a:rPr>
              <a:t>accumulation</a:t>
            </a:r>
            <a:r>
              <a:rPr dirty="0" sz="2000" spc="-25">
                <a:solidFill>
                  <a:srgbClr val="ADADAD"/>
                </a:solidFill>
                <a:latin typeface="Arial"/>
                <a:cs typeface="Arial"/>
              </a:rPr>
              <a:t> </a:t>
            </a:r>
            <a:r>
              <a:rPr dirty="0" sz="2000">
                <a:solidFill>
                  <a:srgbClr val="ADADAD"/>
                </a:solidFill>
                <a:latin typeface="Arial"/>
                <a:cs typeface="Arial"/>
              </a:rPr>
              <a:t>and</a:t>
            </a:r>
            <a:r>
              <a:rPr dirty="0" sz="2000" spc="-25">
                <a:solidFill>
                  <a:srgbClr val="ADADAD"/>
                </a:solidFill>
                <a:latin typeface="Arial"/>
                <a:cs typeface="Arial"/>
              </a:rPr>
              <a:t> </a:t>
            </a:r>
            <a:r>
              <a:rPr dirty="0" sz="2000">
                <a:solidFill>
                  <a:srgbClr val="ADADAD"/>
                </a:solidFill>
                <a:latin typeface="Arial"/>
                <a:cs typeface="Arial"/>
              </a:rPr>
              <a:t>can</a:t>
            </a:r>
            <a:r>
              <a:rPr dirty="0" sz="2000" spc="-25">
                <a:solidFill>
                  <a:srgbClr val="ADADAD"/>
                </a:solidFill>
                <a:latin typeface="Arial"/>
                <a:cs typeface="Arial"/>
              </a:rPr>
              <a:t> </a:t>
            </a:r>
            <a:r>
              <a:rPr dirty="0" sz="2000">
                <a:solidFill>
                  <a:srgbClr val="ADADAD"/>
                </a:solidFill>
                <a:latin typeface="Arial"/>
                <a:cs typeface="Arial"/>
              </a:rPr>
              <a:t>induce</a:t>
            </a:r>
            <a:r>
              <a:rPr dirty="0" sz="2000" spc="-25">
                <a:solidFill>
                  <a:srgbClr val="ADADAD"/>
                </a:solidFill>
                <a:latin typeface="Arial"/>
                <a:cs typeface="Arial"/>
              </a:rPr>
              <a:t> </a:t>
            </a:r>
            <a:r>
              <a:rPr dirty="0" sz="2000" spc="-50">
                <a:solidFill>
                  <a:srgbClr val="ADADAD"/>
                </a:solidFill>
                <a:latin typeface="Arial"/>
                <a:cs typeface="Arial"/>
              </a:rPr>
              <a:t>a </a:t>
            </a:r>
            <a:r>
              <a:rPr dirty="0" sz="2000">
                <a:solidFill>
                  <a:srgbClr val="ADADAD"/>
                </a:solidFill>
                <a:latin typeface="Arial"/>
                <a:cs typeface="Arial"/>
              </a:rPr>
              <a:t>negative</a:t>
            </a:r>
            <a:r>
              <a:rPr dirty="0" sz="2000" spc="-40">
                <a:solidFill>
                  <a:srgbClr val="ADADAD"/>
                </a:solidFill>
                <a:latin typeface="Arial"/>
                <a:cs typeface="Arial"/>
              </a:rPr>
              <a:t> </a:t>
            </a:r>
            <a:r>
              <a:rPr dirty="0" sz="2000">
                <a:solidFill>
                  <a:srgbClr val="ADADAD"/>
                </a:solidFill>
                <a:latin typeface="Arial"/>
                <a:cs typeface="Arial"/>
              </a:rPr>
              <a:t>priming</a:t>
            </a:r>
            <a:r>
              <a:rPr dirty="0" sz="2000" spc="-35">
                <a:solidFill>
                  <a:srgbClr val="ADADAD"/>
                </a:solidFill>
                <a:latin typeface="Arial"/>
                <a:cs typeface="Arial"/>
              </a:rPr>
              <a:t> </a:t>
            </a:r>
            <a:r>
              <a:rPr dirty="0" sz="2000" spc="-10">
                <a:solidFill>
                  <a:srgbClr val="ADADAD"/>
                </a:solidFill>
                <a:latin typeface="Arial"/>
                <a:cs typeface="Arial"/>
              </a:rPr>
              <a:t>effect</a:t>
            </a:r>
            <a:endParaRPr sz="2000">
              <a:latin typeface="Arial"/>
              <a:cs typeface="Arial"/>
            </a:endParaRPr>
          </a:p>
          <a:p>
            <a:pPr marL="325755" marR="5080">
              <a:lnSpc>
                <a:spcPts val="2280"/>
              </a:lnSpc>
              <a:spcBef>
                <a:spcPts val="1200"/>
              </a:spcBef>
              <a:tabLst>
                <a:tab pos="720090" algn="l"/>
              </a:tabLst>
            </a:pPr>
            <a:r>
              <a:rPr dirty="0" sz="2000" spc="-50">
                <a:solidFill>
                  <a:srgbClr val="ADADAD"/>
                </a:solidFill>
                <a:latin typeface="Arial"/>
                <a:cs typeface="Arial"/>
              </a:rPr>
              <a:t>→</a:t>
            </a:r>
            <a:r>
              <a:rPr dirty="0" sz="2000">
                <a:solidFill>
                  <a:srgbClr val="ADADAD"/>
                </a:solidFill>
                <a:latin typeface="Arial"/>
                <a:cs typeface="Arial"/>
              </a:rPr>
              <a:t>	</a:t>
            </a:r>
            <a:r>
              <a:rPr dirty="0" sz="2000" spc="-10">
                <a:solidFill>
                  <a:srgbClr val="ADADAD"/>
                </a:solidFill>
                <a:latin typeface="Arial"/>
                <a:cs typeface="Arial"/>
              </a:rPr>
              <a:t>Healthier,</a:t>
            </a:r>
            <a:r>
              <a:rPr dirty="0" sz="2000" spc="-30">
                <a:solidFill>
                  <a:srgbClr val="ADADAD"/>
                </a:solidFill>
                <a:latin typeface="Arial"/>
                <a:cs typeface="Arial"/>
              </a:rPr>
              <a:t> </a:t>
            </a:r>
            <a:r>
              <a:rPr dirty="0" sz="2000">
                <a:solidFill>
                  <a:srgbClr val="ADADAD"/>
                </a:solidFill>
                <a:latin typeface="Arial"/>
                <a:cs typeface="Arial"/>
              </a:rPr>
              <a:t>more</a:t>
            </a:r>
            <a:r>
              <a:rPr dirty="0" sz="2000" spc="-25">
                <a:solidFill>
                  <a:srgbClr val="ADADAD"/>
                </a:solidFill>
                <a:latin typeface="Arial"/>
                <a:cs typeface="Arial"/>
              </a:rPr>
              <a:t> </a:t>
            </a:r>
            <a:r>
              <a:rPr dirty="0" sz="2000">
                <a:solidFill>
                  <a:srgbClr val="ADADAD"/>
                </a:solidFill>
                <a:latin typeface="Arial"/>
                <a:cs typeface="Arial"/>
              </a:rPr>
              <a:t>resilient</a:t>
            </a:r>
            <a:r>
              <a:rPr dirty="0" sz="2000" spc="-25">
                <a:solidFill>
                  <a:srgbClr val="ADADAD"/>
                </a:solidFill>
                <a:latin typeface="Arial"/>
                <a:cs typeface="Arial"/>
              </a:rPr>
              <a:t> </a:t>
            </a:r>
            <a:r>
              <a:rPr dirty="0" sz="2000">
                <a:solidFill>
                  <a:srgbClr val="ADADAD"/>
                </a:solidFill>
                <a:latin typeface="Arial"/>
                <a:cs typeface="Arial"/>
              </a:rPr>
              <a:t>plants</a:t>
            </a:r>
            <a:r>
              <a:rPr dirty="0" sz="2000" spc="-30">
                <a:solidFill>
                  <a:srgbClr val="ADADAD"/>
                </a:solidFill>
                <a:latin typeface="Arial"/>
                <a:cs typeface="Arial"/>
              </a:rPr>
              <a:t> </a:t>
            </a:r>
            <a:r>
              <a:rPr dirty="0" sz="2000">
                <a:solidFill>
                  <a:srgbClr val="ADADAD"/>
                </a:solidFill>
                <a:latin typeface="Arial"/>
                <a:cs typeface="Arial"/>
              </a:rPr>
              <a:t>and</a:t>
            </a:r>
            <a:r>
              <a:rPr dirty="0" sz="2000" spc="-25">
                <a:solidFill>
                  <a:srgbClr val="ADADAD"/>
                </a:solidFill>
                <a:latin typeface="Arial"/>
                <a:cs typeface="Arial"/>
              </a:rPr>
              <a:t> </a:t>
            </a:r>
            <a:r>
              <a:rPr dirty="0" sz="2000">
                <a:solidFill>
                  <a:srgbClr val="ADADAD"/>
                </a:solidFill>
                <a:latin typeface="Arial"/>
                <a:cs typeface="Arial"/>
              </a:rPr>
              <a:t>landscapes</a:t>
            </a:r>
            <a:r>
              <a:rPr dirty="0" sz="2000" spc="-25">
                <a:solidFill>
                  <a:srgbClr val="ADADAD"/>
                </a:solidFill>
                <a:latin typeface="Arial"/>
                <a:cs typeface="Arial"/>
              </a:rPr>
              <a:t> </a:t>
            </a:r>
            <a:r>
              <a:rPr dirty="0" sz="2000">
                <a:solidFill>
                  <a:srgbClr val="ADADAD"/>
                </a:solidFill>
                <a:latin typeface="Arial"/>
                <a:cs typeface="Arial"/>
              </a:rPr>
              <a:t>that</a:t>
            </a:r>
            <a:r>
              <a:rPr dirty="0" sz="2000" spc="-25">
                <a:solidFill>
                  <a:srgbClr val="ADADAD"/>
                </a:solidFill>
                <a:latin typeface="Arial"/>
                <a:cs typeface="Arial"/>
              </a:rPr>
              <a:t> </a:t>
            </a:r>
            <a:r>
              <a:rPr dirty="0" sz="2000" spc="-10">
                <a:solidFill>
                  <a:srgbClr val="ADADAD"/>
                </a:solidFill>
                <a:latin typeface="Arial"/>
                <a:cs typeface="Arial"/>
              </a:rPr>
              <a:t>further </a:t>
            </a:r>
            <a:r>
              <a:rPr dirty="0" sz="2000">
                <a:solidFill>
                  <a:srgbClr val="ADADAD"/>
                </a:solidFill>
                <a:latin typeface="Arial"/>
                <a:cs typeface="Arial"/>
              </a:rPr>
              <a:t>enhance</a:t>
            </a:r>
            <a:r>
              <a:rPr dirty="0" sz="2000" spc="-35">
                <a:solidFill>
                  <a:srgbClr val="ADADAD"/>
                </a:solidFill>
                <a:latin typeface="Arial"/>
                <a:cs typeface="Arial"/>
              </a:rPr>
              <a:t> </a:t>
            </a:r>
            <a:r>
              <a:rPr dirty="0" sz="2000">
                <a:solidFill>
                  <a:srgbClr val="ADADAD"/>
                </a:solidFill>
                <a:latin typeface="Arial"/>
                <a:cs typeface="Arial"/>
              </a:rPr>
              <a:t>climate</a:t>
            </a:r>
            <a:r>
              <a:rPr dirty="0" sz="2000" spc="-20">
                <a:solidFill>
                  <a:srgbClr val="ADADAD"/>
                </a:solidFill>
                <a:latin typeface="Arial"/>
                <a:cs typeface="Arial"/>
              </a:rPr>
              <a:t> </a:t>
            </a:r>
            <a:r>
              <a:rPr dirty="0" sz="2000" spc="-10">
                <a:solidFill>
                  <a:srgbClr val="ADADAD"/>
                </a:solidFill>
                <a:latin typeface="Arial"/>
                <a:cs typeface="Arial"/>
              </a:rPr>
              <a:t>benefits</a:t>
            </a:r>
            <a:endParaRPr sz="2000">
              <a:latin typeface="Arial"/>
              <a:cs typeface="Arial"/>
            </a:endParaRP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73025" y="60223"/>
            <a:ext cx="3776345" cy="409575"/>
          </a:xfrm>
          <a:prstGeom prst="rect"/>
        </p:spPr>
        <p:txBody>
          <a:bodyPr wrap="square" lIns="0" tIns="1524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20"/>
              </a:spcBef>
            </a:pPr>
            <a:r>
              <a:rPr dirty="0"/>
              <a:t>Stockholm</a:t>
            </a:r>
            <a:r>
              <a:rPr dirty="0" spc="-35"/>
              <a:t> </a:t>
            </a:r>
            <a:r>
              <a:rPr dirty="0"/>
              <a:t>Biochar</a:t>
            </a:r>
            <a:r>
              <a:rPr dirty="0" spc="-35"/>
              <a:t> </a:t>
            </a:r>
            <a:r>
              <a:rPr dirty="0" spc="-10"/>
              <a:t>Project</a:t>
            </a:r>
          </a:p>
        </p:txBody>
      </p:sp>
      <p:pic>
        <p:nvPicPr>
          <p:cNvPr id="3" name="object 3" descr="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0" y="572137"/>
            <a:ext cx="9143999" cy="4571362"/>
          </a:xfrm>
          <a:prstGeom prst="rect">
            <a:avLst/>
          </a:prstGeom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prstGeom prst="rect"/>
        </p:spPr>
        <p:txBody>
          <a:bodyPr wrap="square" lIns="0" tIns="34081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20"/>
              </a:spcBef>
            </a:pPr>
            <a:r>
              <a:rPr dirty="0"/>
              <a:t>Specific</a:t>
            </a:r>
            <a:r>
              <a:rPr dirty="0" spc="-30"/>
              <a:t> </a:t>
            </a:r>
            <a:r>
              <a:rPr dirty="0"/>
              <a:t>Uses</a:t>
            </a:r>
            <a:r>
              <a:rPr dirty="0" spc="-20"/>
              <a:t> </a:t>
            </a:r>
            <a:r>
              <a:rPr dirty="0"/>
              <a:t>of</a:t>
            </a:r>
            <a:r>
              <a:rPr dirty="0" spc="-15"/>
              <a:t> </a:t>
            </a:r>
            <a:r>
              <a:rPr dirty="0"/>
              <a:t>Biochar</a:t>
            </a:r>
            <a:r>
              <a:rPr dirty="0" spc="-20"/>
              <a:t> </a:t>
            </a:r>
            <a:r>
              <a:rPr dirty="0"/>
              <a:t>in</a:t>
            </a:r>
            <a:r>
              <a:rPr dirty="0" spc="-15"/>
              <a:t> </a:t>
            </a:r>
            <a:r>
              <a:rPr dirty="0" spc="-10"/>
              <a:t>Stockholm</a:t>
            </a:r>
          </a:p>
        </p:txBody>
      </p:sp>
      <p:sp>
        <p:nvSpPr>
          <p:cNvPr id="3" name="object 3" descr=""/>
          <p:cNvSpPr txBox="1"/>
          <p:nvPr/>
        </p:nvSpPr>
        <p:spPr>
          <a:xfrm>
            <a:off x="421583" y="1155650"/>
            <a:ext cx="6167120" cy="2216150"/>
          </a:xfrm>
          <a:prstGeom prst="rect">
            <a:avLst/>
          </a:prstGeom>
        </p:spPr>
        <p:txBody>
          <a:bodyPr wrap="square" lIns="0" tIns="69850" rIns="0" bIns="0" rtlCol="0" vert="horz">
            <a:spAutoFit/>
          </a:bodyPr>
          <a:lstStyle/>
          <a:p>
            <a:pPr marL="432434" indent="-420370">
              <a:lnSpc>
                <a:spcPct val="100000"/>
              </a:lnSpc>
              <a:spcBef>
                <a:spcPts val="550"/>
              </a:spcBef>
              <a:buChar char="●"/>
              <a:tabLst>
                <a:tab pos="432434" algn="l"/>
                <a:tab pos="433070" algn="l"/>
              </a:tabLst>
            </a:pPr>
            <a:r>
              <a:rPr dirty="0" sz="2500">
                <a:solidFill>
                  <a:srgbClr val="ADADAD"/>
                </a:solidFill>
                <a:latin typeface="Arial"/>
                <a:cs typeface="Arial"/>
              </a:rPr>
              <a:t>Tree</a:t>
            </a:r>
            <a:r>
              <a:rPr dirty="0" sz="2500" spc="-35">
                <a:solidFill>
                  <a:srgbClr val="ADADAD"/>
                </a:solidFill>
                <a:latin typeface="Arial"/>
                <a:cs typeface="Arial"/>
              </a:rPr>
              <a:t> </a:t>
            </a:r>
            <a:r>
              <a:rPr dirty="0" sz="2500">
                <a:solidFill>
                  <a:srgbClr val="ADADAD"/>
                </a:solidFill>
                <a:latin typeface="Arial"/>
                <a:cs typeface="Arial"/>
              </a:rPr>
              <a:t>cells</a:t>
            </a:r>
            <a:r>
              <a:rPr dirty="0" sz="2500" spc="-35">
                <a:solidFill>
                  <a:srgbClr val="ADADAD"/>
                </a:solidFill>
                <a:latin typeface="Arial"/>
                <a:cs typeface="Arial"/>
              </a:rPr>
              <a:t> </a:t>
            </a:r>
            <a:r>
              <a:rPr dirty="0" sz="2500">
                <a:solidFill>
                  <a:srgbClr val="ADADAD"/>
                </a:solidFill>
                <a:latin typeface="Arial"/>
                <a:cs typeface="Arial"/>
              </a:rPr>
              <a:t>in</a:t>
            </a:r>
            <a:r>
              <a:rPr dirty="0" sz="2500" spc="-30">
                <a:solidFill>
                  <a:srgbClr val="ADADAD"/>
                </a:solidFill>
                <a:latin typeface="Arial"/>
                <a:cs typeface="Arial"/>
              </a:rPr>
              <a:t> </a:t>
            </a:r>
            <a:r>
              <a:rPr dirty="0" sz="2500">
                <a:solidFill>
                  <a:srgbClr val="ADADAD"/>
                </a:solidFill>
                <a:latin typeface="Arial"/>
                <a:cs typeface="Arial"/>
              </a:rPr>
              <a:t>tight</a:t>
            </a:r>
            <a:r>
              <a:rPr dirty="0" sz="2500" spc="-35">
                <a:solidFill>
                  <a:srgbClr val="ADADAD"/>
                </a:solidFill>
                <a:latin typeface="Arial"/>
                <a:cs typeface="Arial"/>
              </a:rPr>
              <a:t> </a:t>
            </a:r>
            <a:r>
              <a:rPr dirty="0" sz="2500">
                <a:solidFill>
                  <a:srgbClr val="ADADAD"/>
                </a:solidFill>
                <a:latin typeface="Arial"/>
                <a:cs typeface="Arial"/>
              </a:rPr>
              <a:t>urban</a:t>
            </a:r>
            <a:r>
              <a:rPr dirty="0" sz="2500" spc="-30">
                <a:solidFill>
                  <a:srgbClr val="ADADAD"/>
                </a:solidFill>
                <a:latin typeface="Arial"/>
                <a:cs typeface="Arial"/>
              </a:rPr>
              <a:t> </a:t>
            </a:r>
            <a:r>
              <a:rPr dirty="0" sz="2500" spc="-10">
                <a:solidFill>
                  <a:srgbClr val="ADADAD"/>
                </a:solidFill>
                <a:latin typeface="Arial"/>
                <a:cs typeface="Arial"/>
              </a:rPr>
              <a:t>sites</a:t>
            </a:r>
            <a:endParaRPr sz="2500">
              <a:latin typeface="Arial"/>
              <a:cs typeface="Arial"/>
            </a:endParaRPr>
          </a:p>
          <a:p>
            <a:pPr marL="432434" indent="-420370">
              <a:lnSpc>
                <a:spcPct val="100000"/>
              </a:lnSpc>
              <a:spcBef>
                <a:spcPts val="450"/>
              </a:spcBef>
              <a:buChar char="●"/>
              <a:tabLst>
                <a:tab pos="432434" algn="l"/>
                <a:tab pos="433070" algn="l"/>
              </a:tabLst>
            </a:pPr>
            <a:r>
              <a:rPr dirty="0" sz="2500">
                <a:solidFill>
                  <a:srgbClr val="ADADAD"/>
                </a:solidFill>
                <a:latin typeface="Arial"/>
                <a:cs typeface="Arial"/>
              </a:rPr>
              <a:t>Tree</a:t>
            </a:r>
            <a:r>
              <a:rPr dirty="0" sz="2500" spc="-55">
                <a:solidFill>
                  <a:srgbClr val="ADADAD"/>
                </a:solidFill>
                <a:latin typeface="Arial"/>
                <a:cs typeface="Arial"/>
              </a:rPr>
              <a:t> </a:t>
            </a:r>
            <a:r>
              <a:rPr dirty="0" sz="2500">
                <a:solidFill>
                  <a:srgbClr val="ADADAD"/>
                </a:solidFill>
                <a:latin typeface="Arial"/>
                <a:cs typeface="Arial"/>
              </a:rPr>
              <a:t>planting</a:t>
            </a:r>
            <a:r>
              <a:rPr dirty="0" sz="2500" spc="-40">
                <a:solidFill>
                  <a:srgbClr val="ADADAD"/>
                </a:solidFill>
                <a:latin typeface="Arial"/>
                <a:cs typeface="Arial"/>
              </a:rPr>
              <a:t> </a:t>
            </a:r>
            <a:r>
              <a:rPr dirty="0" sz="2500">
                <a:solidFill>
                  <a:srgbClr val="ADADAD"/>
                </a:solidFill>
                <a:latin typeface="Arial"/>
                <a:cs typeface="Arial"/>
              </a:rPr>
              <a:t>in</a:t>
            </a:r>
            <a:r>
              <a:rPr dirty="0" sz="2500" spc="-40">
                <a:solidFill>
                  <a:srgbClr val="ADADAD"/>
                </a:solidFill>
                <a:latin typeface="Arial"/>
                <a:cs typeface="Arial"/>
              </a:rPr>
              <a:t> </a:t>
            </a:r>
            <a:r>
              <a:rPr dirty="0" sz="2500">
                <a:solidFill>
                  <a:srgbClr val="ADADAD"/>
                </a:solidFill>
                <a:latin typeface="Arial"/>
                <a:cs typeface="Arial"/>
              </a:rPr>
              <a:t>field/open</a:t>
            </a:r>
            <a:r>
              <a:rPr dirty="0" sz="2500" spc="-40">
                <a:solidFill>
                  <a:srgbClr val="ADADAD"/>
                </a:solidFill>
                <a:latin typeface="Arial"/>
                <a:cs typeface="Arial"/>
              </a:rPr>
              <a:t> </a:t>
            </a:r>
            <a:r>
              <a:rPr dirty="0" sz="2500">
                <a:solidFill>
                  <a:srgbClr val="ADADAD"/>
                </a:solidFill>
                <a:latin typeface="Arial"/>
                <a:cs typeface="Arial"/>
              </a:rPr>
              <a:t>soil</a:t>
            </a:r>
            <a:r>
              <a:rPr dirty="0" sz="2500" spc="-40">
                <a:solidFill>
                  <a:srgbClr val="ADADAD"/>
                </a:solidFill>
                <a:latin typeface="Arial"/>
                <a:cs typeface="Arial"/>
              </a:rPr>
              <a:t> </a:t>
            </a:r>
            <a:r>
              <a:rPr dirty="0" sz="2500" spc="-10">
                <a:solidFill>
                  <a:srgbClr val="ADADAD"/>
                </a:solidFill>
                <a:latin typeface="Arial"/>
                <a:cs typeface="Arial"/>
              </a:rPr>
              <a:t>conditions</a:t>
            </a:r>
            <a:endParaRPr sz="2500">
              <a:latin typeface="Arial"/>
              <a:cs typeface="Arial"/>
            </a:endParaRPr>
          </a:p>
          <a:p>
            <a:pPr marL="432434" indent="-420370">
              <a:lnSpc>
                <a:spcPct val="100000"/>
              </a:lnSpc>
              <a:spcBef>
                <a:spcPts val="450"/>
              </a:spcBef>
              <a:buChar char="●"/>
              <a:tabLst>
                <a:tab pos="432434" algn="l"/>
                <a:tab pos="433070" algn="l"/>
              </a:tabLst>
            </a:pPr>
            <a:r>
              <a:rPr dirty="0" sz="2500">
                <a:solidFill>
                  <a:srgbClr val="ADADAD"/>
                </a:solidFill>
                <a:latin typeface="Arial"/>
                <a:cs typeface="Arial"/>
              </a:rPr>
              <a:t>Amending</a:t>
            </a:r>
            <a:r>
              <a:rPr dirty="0" sz="2500" spc="-25">
                <a:solidFill>
                  <a:srgbClr val="ADADAD"/>
                </a:solidFill>
                <a:latin typeface="Arial"/>
                <a:cs typeface="Arial"/>
              </a:rPr>
              <a:t> </a:t>
            </a:r>
            <a:r>
              <a:rPr dirty="0" sz="2500">
                <a:solidFill>
                  <a:srgbClr val="ADADAD"/>
                </a:solidFill>
                <a:latin typeface="Arial"/>
                <a:cs typeface="Arial"/>
              </a:rPr>
              <a:t>planting</a:t>
            </a:r>
            <a:r>
              <a:rPr dirty="0" sz="2500" spc="-25">
                <a:solidFill>
                  <a:srgbClr val="ADADAD"/>
                </a:solidFill>
                <a:latin typeface="Arial"/>
                <a:cs typeface="Arial"/>
              </a:rPr>
              <a:t> </a:t>
            </a:r>
            <a:r>
              <a:rPr dirty="0" sz="2500" spc="-20">
                <a:solidFill>
                  <a:srgbClr val="ADADAD"/>
                </a:solidFill>
                <a:latin typeface="Arial"/>
                <a:cs typeface="Arial"/>
              </a:rPr>
              <a:t>beds</a:t>
            </a:r>
            <a:endParaRPr sz="2500">
              <a:latin typeface="Arial"/>
              <a:cs typeface="Arial"/>
            </a:endParaRPr>
          </a:p>
          <a:p>
            <a:pPr marL="432434" indent="-420370">
              <a:lnSpc>
                <a:spcPct val="100000"/>
              </a:lnSpc>
              <a:spcBef>
                <a:spcPts val="450"/>
              </a:spcBef>
              <a:buChar char="●"/>
              <a:tabLst>
                <a:tab pos="432434" algn="l"/>
                <a:tab pos="433070" algn="l"/>
              </a:tabLst>
            </a:pPr>
            <a:r>
              <a:rPr dirty="0" sz="2500">
                <a:solidFill>
                  <a:srgbClr val="ADADAD"/>
                </a:solidFill>
                <a:latin typeface="Arial"/>
                <a:cs typeface="Arial"/>
              </a:rPr>
              <a:t>Stormwater</a:t>
            </a:r>
            <a:r>
              <a:rPr dirty="0" sz="2500" spc="-50">
                <a:solidFill>
                  <a:srgbClr val="ADADAD"/>
                </a:solidFill>
                <a:latin typeface="Arial"/>
                <a:cs typeface="Arial"/>
              </a:rPr>
              <a:t> </a:t>
            </a:r>
            <a:r>
              <a:rPr dirty="0" sz="2500" spc="-10">
                <a:solidFill>
                  <a:srgbClr val="ADADAD"/>
                </a:solidFill>
                <a:latin typeface="Arial"/>
                <a:cs typeface="Arial"/>
              </a:rPr>
              <a:t>infiltration</a:t>
            </a:r>
            <a:endParaRPr sz="2500">
              <a:latin typeface="Arial"/>
              <a:cs typeface="Arial"/>
            </a:endParaRPr>
          </a:p>
          <a:p>
            <a:pPr marL="432434" indent="-420370">
              <a:lnSpc>
                <a:spcPct val="100000"/>
              </a:lnSpc>
              <a:spcBef>
                <a:spcPts val="450"/>
              </a:spcBef>
              <a:buChar char="●"/>
              <a:tabLst>
                <a:tab pos="432434" algn="l"/>
                <a:tab pos="433070" algn="l"/>
              </a:tabLst>
            </a:pPr>
            <a:r>
              <a:rPr dirty="0" sz="2500">
                <a:solidFill>
                  <a:srgbClr val="ADADAD"/>
                </a:solidFill>
                <a:latin typeface="Arial"/>
                <a:cs typeface="Arial"/>
              </a:rPr>
              <a:t>Urban</a:t>
            </a:r>
            <a:r>
              <a:rPr dirty="0" sz="2500" spc="-25">
                <a:solidFill>
                  <a:srgbClr val="ADADAD"/>
                </a:solidFill>
                <a:latin typeface="Arial"/>
                <a:cs typeface="Arial"/>
              </a:rPr>
              <a:t> </a:t>
            </a:r>
            <a:r>
              <a:rPr dirty="0" sz="2500" spc="-10">
                <a:solidFill>
                  <a:srgbClr val="ADADAD"/>
                </a:solidFill>
                <a:latin typeface="Arial"/>
                <a:cs typeface="Arial"/>
              </a:rPr>
              <a:t>gardens</a:t>
            </a:r>
            <a:endParaRPr sz="2500">
              <a:latin typeface="Arial"/>
              <a:cs typeface="Arial"/>
            </a:endParaRP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prstGeom prst="rect"/>
        </p:spPr>
        <p:txBody>
          <a:bodyPr wrap="square" lIns="0" tIns="34081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20"/>
              </a:spcBef>
            </a:pPr>
            <a:r>
              <a:rPr dirty="0"/>
              <a:t>Replicating</a:t>
            </a:r>
            <a:r>
              <a:rPr dirty="0" spc="-30"/>
              <a:t> </a:t>
            </a:r>
            <a:r>
              <a:rPr dirty="0"/>
              <a:t>the</a:t>
            </a:r>
            <a:r>
              <a:rPr dirty="0" spc="-25"/>
              <a:t> </a:t>
            </a:r>
            <a:r>
              <a:rPr dirty="0"/>
              <a:t>Stockholm</a:t>
            </a:r>
            <a:r>
              <a:rPr dirty="0" spc="-25"/>
              <a:t> </a:t>
            </a:r>
            <a:r>
              <a:rPr dirty="0"/>
              <a:t>Project</a:t>
            </a:r>
            <a:r>
              <a:rPr dirty="0" spc="-25"/>
              <a:t> </a:t>
            </a:r>
            <a:r>
              <a:rPr dirty="0" spc="-20"/>
              <a:t>Here</a:t>
            </a:r>
          </a:p>
        </p:txBody>
      </p:sp>
      <p:sp>
        <p:nvSpPr>
          <p:cNvPr id="3" name="object 3" descr=""/>
          <p:cNvSpPr txBox="1">
            <a:spLocks noGrp="1"/>
          </p:cNvSpPr>
          <p:nvPr>
            <p:ph type="body" idx="1"/>
          </p:nvPr>
        </p:nvSpPr>
        <p:spPr>
          <a:prstGeom prst="rect"/>
        </p:spPr>
        <p:txBody>
          <a:bodyPr wrap="square" lIns="0" tIns="12700" rIns="0" bIns="0" rtlCol="0" vert="horz">
            <a:spAutoFit/>
          </a:bodyPr>
          <a:lstStyle/>
          <a:p>
            <a:pPr marL="437515" marR="783590" indent="-389890">
              <a:lnSpc>
                <a:spcPct val="114999"/>
              </a:lnSpc>
              <a:spcBef>
                <a:spcPts val="100"/>
              </a:spcBef>
              <a:buChar char="●"/>
              <a:tabLst>
                <a:tab pos="437515" algn="l"/>
                <a:tab pos="438150" algn="l"/>
              </a:tabLst>
            </a:pPr>
            <a:r>
              <a:rPr dirty="0"/>
              <a:t>Bloomberg</a:t>
            </a:r>
            <a:r>
              <a:rPr dirty="0" spc="-35"/>
              <a:t> </a:t>
            </a:r>
            <a:r>
              <a:rPr dirty="0"/>
              <a:t>Philanthropies</a:t>
            </a:r>
            <a:r>
              <a:rPr dirty="0" spc="-25"/>
              <a:t> </a:t>
            </a:r>
            <a:r>
              <a:rPr dirty="0"/>
              <a:t>was</a:t>
            </a:r>
            <a:r>
              <a:rPr dirty="0" spc="-25"/>
              <a:t> </a:t>
            </a:r>
            <a:r>
              <a:rPr dirty="0"/>
              <a:t>a</a:t>
            </a:r>
            <a:r>
              <a:rPr dirty="0" spc="-25"/>
              <a:t> </a:t>
            </a:r>
            <a:r>
              <a:rPr dirty="0"/>
              <a:t>supporter</a:t>
            </a:r>
            <a:r>
              <a:rPr dirty="0" spc="-25"/>
              <a:t> </a:t>
            </a:r>
            <a:r>
              <a:rPr dirty="0"/>
              <a:t>of</a:t>
            </a:r>
            <a:r>
              <a:rPr dirty="0" spc="-25"/>
              <a:t> </a:t>
            </a:r>
            <a:r>
              <a:rPr dirty="0"/>
              <a:t>the</a:t>
            </a:r>
            <a:r>
              <a:rPr dirty="0" spc="-25"/>
              <a:t> </a:t>
            </a:r>
            <a:r>
              <a:rPr dirty="0" spc="-10"/>
              <a:t>Stockholm </a:t>
            </a:r>
            <a:r>
              <a:rPr dirty="0"/>
              <a:t>Biochar</a:t>
            </a:r>
            <a:r>
              <a:rPr dirty="0" spc="-35"/>
              <a:t> </a:t>
            </a:r>
            <a:r>
              <a:rPr dirty="0" spc="-10"/>
              <a:t>Project</a:t>
            </a:r>
          </a:p>
          <a:p>
            <a:pPr marL="437515" indent="-389890">
              <a:lnSpc>
                <a:spcPct val="100000"/>
              </a:lnSpc>
              <a:spcBef>
                <a:spcPts val="375"/>
              </a:spcBef>
              <a:buChar char="●"/>
              <a:tabLst>
                <a:tab pos="437515" algn="l"/>
                <a:tab pos="438150" algn="l"/>
              </a:tabLst>
            </a:pPr>
            <a:r>
              <a:rPr dirty="0"/>
              <a:t>They</a:t>
            </a:r>
            <a:r>
              <a:rPr dirty="0" spc="-20"/>
              <a:t> </a:t>
            </a:r>
            <a:r>
              <a:rPr dirty="0"/>
              <a:t>want</a:t>
            </a:r>
            <a:r>
              <a:rPr dirty="0" spc="-15"/>
              <a:t> </a:t>
            </a:r>
            <a:r>
              <a:rPr dirty="0"/>
              <a:t>to</a:t>
            </a:r>
            <a:r>
              <a:rPr dirty="0" spc="-10"/>
              <a:t> </a:t>
            </a:r>
            <a:r>
              <a:rPr dirty="0"/>
              <a:t>see</a:t>
            </a:r>
            <a:r>
              <a:rPr dirty="0" spc="-10"/>
              <a:t> </a:t>
            </a:r>
            <a:r>
              <a:rPr dirty="0"/>
              <a:t>it</a:t>
            </a:r>
            <a:r>
              <a:rPr dirty="0" spc="-10"/>
              <a:t> </a:t>
            </a:r>
            <a:r>
              <a:rPr dirty="0"/>
              <a:t>replicated</a:t>
            </a:r>
            <a:r>
              <a:rPr dirty="0" spc="-10"/>
              <a:t> </a:t>
            </a:r>
            <a:r>
              <a:rPr dirty="0"/>
              <a:t>→</a:t>
            </a:r>
            <a:r>
              <a:rPr dirty="0" spc="-10"/>
              <a:t> </a:t>
            </a:r>
            <a:r>
              <a:rPr dirty="0"/>
              <a:t>RFP</a:t>
            </a:r>
            <a:r>
              <a:rPr dirty="0" spc="-45"/>
              <a:t> </a:t>
            </a:r>
            <a:r>
              <a:rPr dirty="0"/>
              <a:t>for</a:t>
            </a:r>
            <a:r>
              <a:rPr dirty="0" spc="-10"/>
              <a:t> city-</a:t>
            </a:r>
            <a:r>
              <a:rPr dirty="0"/>
              <a:t>wide</a:t>
            </a:r>
            <a:r>
              <a:rPr dirty="0" spc="-10"/>
              <a:t> </a:t>
            </a:r>
            <a:r>
              <a:rPr dirty="0"/>
              <a:t>biochar</a:t>
            </a:r>
            <a:r>
              <a:rPr dirty="0" spc="-10"/>
              <a:t> projects</a:t>
            </a:r>
          </a:p>
          <a:p>
            <a:pPr marL="437515" indent="-389890">
              <a:lnSpc>
                <a:spcPct val="100000"/>
              </a:lnSpc>
              <a:spcBef>
                <a:spcPts val="380"/>
              </a:spcBef>
              <a:buChar char="●"/>
              <a:tabLst>
                <a:tab pos="437515" algn="l"/>
                <a:tab pos="438150" algn="l"/>
              </a:tabLst>
            </a:pPr>
            <a:r>
              <a:rPr dirty="0"/>
              <a:t>Cincinnati</a:t>
            </a:r>
            <a:r>
              <a:rPr dirty="0" spc="-30"/>
              <a:t> </a:t>
            </a:r>
            <a:r>
              <a:rPr dirty="0"/>
              <a:t>selected</a:t>
            </a:r>
            <a:r>
              <a:rPr dirty="0" spc="-15"/>
              <a:t> </a:t>
            </a:r>
            <a:r>
              <a:rPr dirty="0"/>
              <a:t>as</a:t>
            </a:r>
            <a:r>
              <a:rPr dirty="0" spc="-15"/>
              <a:t> </a:t>
            </a:r>
            <a:r>
              <a:rPr dirty="0"/>
              <a:t>1</a:t>
            </a:r>
            <a:r>
              <a:rPr dirty="0" spc="-20"/>
              <a:t> </a:t>
            </a:r>
            <a:r>
              <a:rPr dirty="0"/>
              <a:t>of</a:t>
            </a:r>
            <a:r>
              <a:rPr dirty="0" spc="-15"/>
              <a:t> </a:t>
            </a:r>
            <a:r>
              <a:rPr dirty="0"/>
              <a:t>10</a:t>
            </a:r>
            <a:r>
              <a:rPr dirty="0" spc="-15"/>
              <a:t> </a:t>
            </a:r>
            <a:r>
              <a:rPr dirty="0"/>
              <a:t>cities</a:t>
            </a:r>
            <a:r>
              <a:rPr dirty="0" spc="-15"/>
              <a:t> </a:t>
            </a:r>
            <a:r>
              <a:rPr dirty="0"/>
              <a:t>in</a:t>
            </a:r>
            <a:r>
              <a:rPr dirty="0" spc="-20"/>
              <a:t> </a:t>
            </a:r>
            <a:r>
              <a:rPr dirty="0"/>
              <a:t>the</a:t>
            </a:r>
            <a:r>
              <a:rPr dirty="0" spc="-15"/>
              <a:t> </a:t>
            </a:r>
            <a:r>
              <a:rPr dirty="0"/>
              <a:t>world</a:t>
            </a:r>
            <a:r>
              <a:rPr dirty="0" spc="-15"/>
              <a:t> </a:t>
            </a:r>
            <a:r>
              <a:rPr dirty="0"/>
              <a:t>to</a:t>
            </a:r>
            <a:r>
              <a:rPr dirty="0" spc="-15"/>
              <a:t> </a:t>
            </a:r>
            <a:r>
              <a:rPr dirty="0" spc="-10"/>
              <a:t>participate</a:t>
            </a:r>
          </a:p>
          <a:p>
            <a:pPr lvl="1" marL="894715" indent="-359410">
              <a:lnSpc>
                <a:spcPct val="100000"/>
              </a:lnSpc>
              <a:spcBef>
                <a:spcPts val="395"/>
              </a:spcBef>
              <a:buChar char="○"/>
              <a:tabLst>
                <a:tab pos="894715" algn="l"/>
                <a:tab pos="895350" algn="l"/>
              </a:tabLst>
            </a:pPr>
            <a:r>
              <a:rPr dirty="0" sz="1700" spc="-20">
                <a:solidFill>
                  <a:srgbClr val="ADADAD"/>
                </a:solidFill>
                <a:latin typeface="Arial"/>
                <a:cs typeface="Arial"/>
              </a:rPr>
              <a:t>Technical</a:t>
            </a:r>
            <a:r>
              <a:rPr dirty="0" sz="1700" spc="-50">
                <a:solidFill>
                  <a:srgbClr val="ADADAD"/>
                </a:solidFill>
                <a:latin typeface="Arial"/>
                <a:cs typeface="Arial"/>
              </a:rPr>
              <a:t> </a:t>
            </a:r>
            <a:r>
              <a:rPr dirty="0" sz="1700" spc="-10">
                <a:solidFill>
                  <a:srgbClr val="ADADAD"/>
                </a:solidFill>
                <a:latin typeface="Arial"/>
                <a:cs typeface="Arial"/>
              </a:rPr>
              <a:t>assistance</a:t>
            </a:r>
            <a:endParaRPr sz="1700">
              <a:latin typeface="Arial"/>
              <a:cs typeface="Arial"/>
            </a:endParaRPr>
          </a:p>
          <a:p>
            <a:pPr lvl="1" marL="894715" indent="-359410">
              <a:lnSpc>
                <a:spcPct val="100000"/>
              </a:lnSpc>
              <a:spcBef>
                <a:spcPts val="305"/>
              </a:spcBef>
              <a:buChar char="○"/>
              <a:tabLst>
                <a:tab pos="894715" algn="l"/>
                <a:tab pos="895350" algn="l"/>
              </a:tabLst>
            </a:pPr>
            <a:r>
              <a:rPr dirty="0" sz="1700">
                <a:solidFill>
                  <a:srgbClr val="ADADAD"/>
                </a:solidFill>
                <a:latin typeface="Arial"/>
                <a:cs typeface="Arial"/>
              </a:rPr>
              <a:t>Qualified</a:t>
            </a:r>
            <a:r>
              <a:rPr dirty="0" sz="1700" spc="-35">
                <a:solidFill>
                  <a:srgbClr val="ADADAD"/>
                </a:solidFill>
                <a:latin typeface="Arial"/>
                <a:cs typeface="Arial"/>
              </a:rPr>
              <a:t> </a:t>
            </a:r>
            <a:r>
              <a:rPr dirty="0" sz="1700">
                <a:solidFill>
                  <a:srgbClr val="ADADAD"/>
                </a:solidFill>
                <a:latin typeface="Arial"/>
                <a:cs typeface="Arial"/>
              </a:rPr>
              <a:t>to</a:t>
            </a:r>
            <a:r>
              <a:rPr dirty="0" sz="1700" spc="-20">
                <a:solidFill>
                  <a:srgbClr val="ADADAD"/>
                </a:solidFill>
                <a:latin typeface="Arial"/>
                <a:cs typeface="Arial"/>
              </a:rPr>
              <a:t> </a:t>
            </a:r>
            <a:r>
              <a:rPr dirty="0" sz="1700">
                <a:solidFill>
                  <a:srgbClr val="ADADAD"/>
                </a:solidFill>
                <a:latin typeface="Arial"/>
                <a:cs typeface="Arial"/>
              </a:rPr>
              <a:t>apply</a:t>
            </a:r>
            <a:r>
              <a:rPr dirty="0" sz="1700" spc="-20">
                <a:solidFill>
                  <a:srgbClr val="ADADAD"/>
                </a:solidFill>
                <a:latin typeface="Arial"/>
                <a:cs typeface="Arial"/>
              </a:rPr>
              <a:t> </a:t>
            </a:r>
            <a:r>
              <a:rPr dirty="0" sz="1700">
                <a:solidFill>
                  <a:srgbClr val="ADADAD"/>
                </a:solidFill>
                <a:latin typeface="Arial"/>
                <a:cs typeface="Arial"/>
              </a:rPr>
              <a:t>for</a:t>
            </a:r>
            <a:r>
              <a:rPr dirty="0" sz="1700" spc="-20">
                <a:solidFill>
                  <a:srgbClr val="ADADAD"/>
                </a:solidFill>
                <a:latin typeface="Arial"/>
                <a:cs typeface="Arial"/>
              </a:rPr>
              <a:t> </a:t>
            </a:r>
            <a:r>
              <a:rPr dirty="0" sz="1700">
                <a:solidFill>
                  <a:srgbClr val="ADADAD"/>
                </a:solidFill>
                <a:latin typeface="Arial"/>
                <a:cs typeface="Arial"/>
              </a:rPr>
              <a:t>matching</a:t>
            </a:r>
            <a:r>
              <a:rPr dirty="0" sz="1700" spc="-20">
                <a:solidFill>
                  <a:srgbClr val="ADADAD"/>
                </a:solidFill>
                <a:latin typeface="Arial"/>
                <a:cs typeface="Arial"/>
              </a:rPr>
              <a:t> </a:t>
            </a:r>
            <a:r>
              <a:rPr dirty="0" sz="1700">
                <a:solidFill>
                  <a:srgbClr val="ADADAD"/>
                </a:solidFill>
                <a:latin typeface="Arial"/>
                <a:cs typeface="Arial"/>
              </a:rPr>
              <a:t>financial</a:t>
            </a:r>
            <a:r>
              <a:rPr dirty="0" sz="1700" spc="-20">
                <a:solidFill>
                  <a:srgbClr val="ADADAD"/>
                </a:solidFill>
                <a:latin typeface="Arial"/>
                <a:cs typeface="Arial"/>
              </a:rPr>
              <a:t> </a:t>
            </a:r>
            <a:r>
              <a:rPr dirty="0" sz="1700">
                <a:solidFill>
                  <a:srgbClr val="ADADAD"/>
                </a:solidFill>
                <a:latin typeface="Arial"/>
                <a:cs typeface="Arial"/>
              </a:rPr>
              <a:t>support</a:t>
            </a:r>
            <a:r>
              <a:rPr dirty="0" sz="1700" spc="-20">
                <a:solidFill>
                  <a:srgbClr val="ADADAD"/>
                </a:solidFill>
                <a:latin typeface="Arial"/>
                <a:cs typeface="Arial"/>
              </a:rPr>
              <a:t> </a:t>
            </a:r>
            <a:r>
              <a:rPr dirty="0" sz="1700">
                <a:solidFill>
                  <a:srgbClr val="ADADAD"/>
                </a:solidFill>
                <a:latin typeface="Arial"/>
                <a:cs typeface="Arial"/>
              </a:rPr>
              <a:t>from</a:t>
            </a:r>
            <a:r>
              <a:rPr dirty="0" sz="1700" spc="-20">
                <a:solidFill>
                  <a:srgbClr val="ADADAD"/>
                </a:solidFill>
                <a:latin typeface="Arial"/>
                <a:cs typeface="Arial"/>
              </a:rPr>
              <a:t> </a:t>
            </a:r>
            <a:r>
              <a:rPr dirty="0" sz="1700" spc="-10">
                <a:solidFill>
                  <a:srgbClr val="ADADAD"/>
                </a:solidFill>
                <a:latin typeface="Arial"/>
                <a:cs typeface="Arial"/>
              </a:rPr>
              <a:t>Bloomberg</a:t>
            </a:r>
            <a:endParaRPr sz="1700">
              <a:latin typeface="Arial"/>
              <a:cs typeface="Arial"/>
            </a:endParaRPr>
          </a:p>
          <a:p>
            <a:pPr lvl="1" marL="894715" indent="-359410">
              <a:lnSpc>
                <a:spcPct val="100000"/>
              </a:lnSpc>
              <a:spcBef>
                <a:spcPts val="305"/>
              </a:spcBef>
              <a:buChar char="○"/>
              <a:tabLst>
                <a:tab pos="894715" algn="l"/>
                <a:tab pos="895350" algn="l"/>
              </a:tabLst>
            </a:pPr>
            <a:r>
              <a:rPr dirty="0" sz="1700">
                <a:solidFill>
                  <a:srgbClr val="ADADAD"/>
                </a:solidFill>
                <a:latin typeface="Arial"/>
                <a:cs typeface="Arial"/>
              </a:rPr>
              <a:t>Raised</a:t>
            </a:r>
            <a:r>
              <a:rPr dirty="0" sz="1700" spc="-35">
                <a:solidFill>
                  <a:srgbClr val="ADADAD"/>
                </a:solidFill>
                <a:latin typeface="Arial"/>
                <a:cs typeface="Arial"/>
              </a:rPr>
              <a:t> </a:t>
            </a:r>
            <a:r>
              <a:rPr dirty="0" sz="1700">
                <a:solidFill>
                  <a:srgbClr val="ADADAD"/>
                </a:solidFill>
                <a:latin typeface="Arial"/>
                <a:cs typeface="Arial"/>
              </a:rPr>
              <a:t>funds</a:t>
            </a:r>
            <a:r>
              <a:rPr dirty="0" sz="1700" spc="-25">
                <a:solidFill>
                  <a:srgbClr val="ADADAD"/>
                </a:solidFill>
                <a:latin typeface="Arial"/>
                <a:cs typeface="Arial"/>
              </a:rPr>
              <a:t> </a:t>
            </a:r>
            <a:r>
              <a:rPr dirty="0" sz="1700">
                <a:solidFill>
                  <a:srgbClr val="ADADAD"/>
                </a:solidFill>
                <a:latin typeface="Arial"/>
                <a:cs typeface="Arial"/>
              </a:rPr>
              <a:t>from</a:t>
            </a:r>
            <a:r>
              <a:rPr dirty="0" sz="1700" spc="-25">
                <a:solidFill>
                  <a:srgbClr val="ADADAD"/>
                </a:solidFill>
                <a:latin typeface="Arial"/>
                <a:cs typeface="Arial"/>
              </a:rPr>
              <a:t> </a:t>
            </a:r>
            <a:r>
              <a:rPr dirty="0" sz="1700">
                <a:solidFill>
                  <a:srgbClr val="ADADAD"/>
                </a:solidFill>
                <a:latin typeface="Arial"/>
                <a:cs typeface="Arial"/>
              </a:rPr>
              <a:t>Cincinnati</a:t>
            </a:r>
            <a:r>
              <a:rPr dirty="0" sz="1700" spc="-25">
                <a:solidFill>
                  <a:srgbClr val="ADADAD"/>
                </a:solidFill>
                <a:latin typeface="Arial"/>
                <a:cs typeface="Arial"/>
              </a:rPr>
              <a:t> </a:t>
            </a:r>
            <a:r>
              <a:rPr dirty="0" sz="1700">
                <a:solidFill>
                  <a:srgbClr val="ADADAD"/>
                </a:solidFill>
                <a:latin typeface="Arial"/>
                <a:cs typeface="Arial"/>
              </a:rPr>
              <a:t>Park</a:t>
            </a:r>
            <a:r>
              <a:rPr dirty="0" sz="1700" spc="-25">
                <a:solidFill>
                  <a:srgbClr val="ADADAD"/>
                </a:solidFill>
                <a:latin typeface="Arial"/>
                <a:cs typeface="Arial"/>
              </a:rPr>
              <a:t> </a:t>
            </a:r>
            <a:r>
              <a:rPr dirty="0" sz="1700">
                <a:solidFill>
                  <a:srgbClr val="ADADAD"/>
                </a:solidFill>
                <a:latin typeface="Arial"/>
                <a:cs typeface="Arial"/>
              </a:rPr>
              <a:t>Board</a:t>
            </a:r>
            <a:r>
              <a:rPr dirty="0" sz="1700" spc="-25">
                <a:solidFill>
                  <a:srgbClr val="ADADAD"/>
                </a:solidFill>
                <a:latin typeface="Arial"/>
                <a:cs typeface="Arial"/>
              </a:rPr>
              <a:t> </a:t>
            </a:r>
            <a:r>
              <a:rPr dirty="0" sz="1700">
                <a:solidFill>
                  <a:srgbClr val="ADADAD"/>
                </a:solidFill>
                <a:latin typeface="Arial"/>
                <a:cs typeface="Arial"/>
              </a:rPr>
              <a:t>and</a:t>
            </a:r>
            <a:r>
              <a:rPr dirty="0" sz="1700" spc="-25">
                <a:solidFill>
                  <a:srgbClr val="ADADAD"/>
                </a:solidFill>
                <a:latin typeface="Arial"/>
                <a:cs typeface="Arial"/>
              </a:rPr>
              <a:t> MSD</a:t>
            </a:r>
            <a:endParaRPr sz="1700">
              <a:latin typeface="Arial"/>
              <a:cs typeface="Arial"/>
            </a:endParaRP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 descr="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98350" y="101450"/>
            <a:ext cx="8967375" cy="4911550"/>
          </a:xfrm>
          <a:prstGeom prst="rect">
            <a:avLst/>
          </a:prstGeom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prstGeom prst="rect"/>
        </p:spPr>
        <p:txBody>
          <a:bodyPr wrap="square" lIns="0" tIns="34081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20"/>
              </a:spcBef>
            </a:pPr>
            <a:r>
              <a:rPr dirty="0"/>
              <a:t>The</a:t>
            </a:r>
            <a:r>
              <a:rPr dirty="0" spc="-30"/>
              <a:t> </a:t>
            </a:r>
            <a:r>
              <a:rPr dirty="0"/>
              <a:t>Cincinnati</a:t>
            </a:r>
            <a:r>
              <a:rPr dirty="0" spc="-25"/>
              <a:t> </a:t>
            </a:r>
            <a:r>
              <a:rPr dirty="0" spc="-10"/>
              <a:t>Vision</a:t>
            </a:r>
          </a:p>
        </p:txBody>
      </p:sp>
      <p:sp>
        <p:nvSpPr>
          <p:cNvPr id="3" name="object 3" descr=""/>
          <p:cNvSpPr txBox="1"/>
          <p:nvPr/>
        </p:nvSpPr>
        <p:spPr>
          <a:xfrm>
            <a:off x="433449" y="1064758"/>
            <a:ext cx="7312659" cy="2931795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421005" marR="397510" indent="-408940">
              <a:lnSpc>
                <a:spcPct val="137400"/>
              </a:lnSpc>
              <a:spcBef>
                <a:spcPts val="100"/>
              </a:spcBef>
              <a:buChar char="●"/>
              <a:tabLst>
                <a:tab pos="421005" algn="l"/>
                <a:tab pos="421640" algn="l"/>
              </a:tabLst>
            </a:pPr>
            <a:r>
              <a:rPr dirty="0" sz="2350">
                <a:solidFill>
                  <a:srgbClr val="ADADAD"/>
                </a:solidFill>
                <a:latin typeface="Arial"/>
                <a:cs typeface="Arial"/>
              </a:rPr>
              <a:t>Use</a:t>
            </a:r>
            <a:r>
              <a:rPr dirty="0" sz="2350" spc="-60">
                <a:solidFill>
                  <a:srgbClr val="ADADAD"/>
                </a:solidFill>
                <a:latin typeface="Arial"/>
                <a:cs typeface="Arial"/>
              </a:rPr>
              <a:t> </a:t>
            </a:r>
            <a:r>
              <a:rPr dirty="0" sz="2350">
                <a:solidFill>
                  <a:srgbClr val="ADADAD"/>
                </a:solidFill>
                <a:latin typeface="Arial"/>
                <a:cs typeface="Arial"/>
              </a:rPr>
              <a:t>biochar</a:t>
            </a:r>
            <a:r>
              <a:rPr dirty="0" sz="2350" spc="-60">
                <a:solidFill>
                  <a:srgbClr val="ADADAD"/>
                </a:solidFill>
                <a:latin typeface="Arial"/>
                <a:cs typeface="Arial"/>
              </a:rPr>
              <a:t> </a:t>
            </a:r>
            <a:r>
              <a:rPr dirty="0" sz="2350">
                <a:solidFill>
                  <a:srgbClr val="ADADAD"/>
                </a:solidFill>
                <a:latin typeface="Arial"/>
                <a:cs typeface="Arial"/>
              </a:rPr>
              <a:t>as</a:t>
            </a:r>
            <a:r>
              <a:rPr dirty="0" sz="2350" spc="-60">
                <a:solidFill>
                  <a:srgbClr val="ADADAD"/>
                </a:solidFill>
                <a:latin typeface="Arial"/>
                <a:cs typeface="Arial"/>
              </a:rPr>
              <a:t> </a:t>
            </a:r>
            <a:r>
              <a:rPr dirty="0" sz="2350">
                <a:solidFill>
                  <a:srgbClr val="ADADAD"/>
                </a:solidFill>
                <a:latin typeface="Arial"/>
                <a:cs typeface="Arial"/>
              </a:rPr>
              <a:t>a</a:t>
            </a:r>
            <a:r>
              <a:rPr dirty="0" sz="2350" spc="-55">
                <a:solidFill>
                  <a:srgbClr val="ADADAD"/>
                </a:solidFill>
                <a:latin typeface="Arial"/>
                <a:cs typeface="Arial"/>
              </a:rPr>
              <a:t> </a:t>
            </a:r>
            <a:r>
              <a:rPr dirty="0" sz="2350">
                <a:solidFill>
                  <a:srgbClr val="ADADAD"/>
                </a:solidFill>
                <a:latin typeface="Arial"/>
                <a:cs typeface="Arial"/>
              </a:rPr>
              <a:t>tool</a:t>
            </a:r>
            <a:r>
              <a:rPr dirty="0" sz="2350" spc="-60">
                <a:solidFill>
                  <a:srgbClr val="ADADAD"/>
                </a:solidFill>
                <a:latin typeface="Arial"/>
                <a:cs typeface="Arial"/>
              </a:rPr>
              <a:t> </a:t>
            </a:r>
            <a:r>
              <a:rPr dirty="0" sz="2350">
                <a:solidFill>
                  <a:srgbClr val="ADADAD"/>
                </a:solidFill>
                <a:latin typeface="Arial"/>
                <a:cs typeface="Arial"/>
              </a:rPr>
              <a:t>for</a:t>
            </a:r>
            <a:r>
              <a:rPr dirty="0" sz="2350" spc="-60">
                <a:solidFill>
                  <a:srgbClr val="ADADAD"/>
                </a:solidFill>
                <a:latin typeface="Arial"/>
                <a:cs typeface="Arial"/>
              </a:rPr>
              <a:t> </a:t>
            </a:r>
            <a:r>
              <a:rPr dirty="0" sz="2350">
                <a:solidFill>
                  <a:srgbClr val="ADADAD"/>
                </a:solidFill>
                <a:latin typeface="Arial"/>
                <a:cs typeface="Arial"/>
              </a:rPr>
              <a:t>meeting</a:t>
            </a:r>
            <a:r>
              <a:rPr dirty="0" sz="2350" spc="-55">
                <a:solidFill>
                  <a:srgbClr val="ADADAD"/>
                </a:solidFill>
                <a:latin typeface="Arial"/>
                <a:cs typeface="Arial"/>
              </a:rPr>
              <a:t> </a:t>
            </a:r>
            <a:r>
              <a:rPr dirty="0" sz="2350">
                <a:solidFill>
                  <a:srgbClr val="ADADAD"/>
                </a:solidFill>
                <a:latin typeface="Arial"/>
                <a:cs typeface="Arial"/>
              </a:rPr>
              <a:t>the</a:t>
            </a:r>
            <a:r>
              <a:rPr dirty="0" sz="2350" spc="-60">
                <a:solidFill>
                  <a:srgbClr val="ADADAD"/>
                </a:solidFill>
                <a:latin typeface="Arial"/>
                <a:cs typeface="Arial"/>
              </a:rPr>
              <a:t> </a:t>
            </a:r>
            <a:r>
              <a:rPr dirty="0" sz="2350">
                <a:solidFill>
                  <a:srgbClr val="ADADAD"/>
                </a:solidFill>
                <a:latin typeface="Arial"/>
                <a:cs typeface="Arial"/>
              </a:rPr>
              <a:t>goals</a:t>
            </a:r>
            <a:r>
              <a:rPr dirty="0" sz="2350" spc="-60">
                <a:solidFill>
                  <a:srgbClr val="ADADAD"/>
                </a:solidFill>
                <a:latin typeface="Arial"/>
                <a:cs typeface="Arial"/>
              </a:rPr>
              <a:t> </a:t>
            </a:r>
            <a:r>
              <a:rPr dirty="0" sz="2350">
                <a:solidFill>
                  <a:srgbClr val="ADADAD"/>
                </a:solidFill>
                <a:latin typeface="Arial"/>
                <a:cs typeface="Arial"/>
              </a:rPr>
              <a:t>of</a:t>
            </a:r>
            <a:r>
              <a:rPr dirty="0" sz="2350" spc="-60">
                <a:solidFill>
                  <a:srgbClr val="ADADAD"/>
                </a:solidFill>
                <a:latin typeface="Arial"/>
                <a:cs typeface="Arial"/>
              </a:rPr>
              <a:t> </a:t>
            </a:r>
            <a:r>
              <a:rPr dirty="0" sz="2350" spc="-25">
                <a:solidFill>
                  <a:srgbClr val="ADADAD"/>
                </a:solidFill>
                <a:latin typeface="Arial"/>
                <a:cs typeface="Arial"/>
              </a:rPr>
              <a:t>the </a:t>
            </a:r>
            <a:r>
              <a:rPr dirty="0" sz="2350">
                <a:solidFill>
                  <a:srgbClr val="ADADAD"/>
                </a:solidFill>
                <a:latin typeface="Arial"/>
                <a:cs typeface="Arial"/>
              </a:rPr>
              <a:t>Green</a:t>
            </a:r>
            <a:r>
              <a:rPr dirty="0" sz="2350" spc="-114">
                <a:solidFill>
                  <a:srgbClr val="ADADAD"/>
                </a:solidFill>
                <a:latin typeface="Arial"/>
                <a:cs typeface="Arial"/>
              </a:rPr>
              <a:t> </a:t>
            </a:r>
            <a:r>
              <a:rPr dirty="0" sz="2350">
                <a:solidFill>
                  <a:srgbClr val="ADADAD"/>
                </a:solidFill>
                <a:latin typeface="Arial"/>
                <a:cs typeface="Arial"/>
              </a:rPr>
              <a:t>Cincinnati</a:t>
            </a:r>
            <a:r>
              <a:rPr dirty="0" sz="2350" spc="-114">
                <a:solidFill>
                  <a:srgbClr val="ADADAD"/>
                </a:solidFill>
                <a:latin typeface="Arial"/>
                <a:cs typeface="Arial"/>
              </a:rPr>
              <a:t> </a:t>
            </a:r>
            <a:r>
              <a:rPr dirty="0" sz="2350" spc="-20">
                <a:solidFill>
                  <a:srgbClr val="ADADAD"/>
                </a:solidFill>
                <a:latin typeface="Arial"/>
                <a:cs typeface="Arial"/>
              </a:rPr>
              <a:t>Plan</a:t>
            </a:r>
            <a:endParaRPr sz="2350">
              <a:latin typeface="Arial"/>
              <a:cs typeface="Arial"/>
            </a:endParaRPr>
          </a:p>
          <a:p>
            <a:pPr lvl="1" marL="878205" indent="-385445">
              <a:lnSpc>
                <a:spcPts val="2360"/>
              </a:lnSpc>
              <a:spcBef>
                <a:spcPts val="1120"/>
              </a:spcBef>
              <a:buChar char="○"/>
              <a:tabLst>
                <a:tab pos="878205" algn="l"/>
                <a:tab pos="878840" algn="l"/>
              </a:tabLst>
            </a:pPr>
            <a:r>
              <a:rPr dirty="0" sz="2000">
                <a:solidFill>
                  <a:srgbClr val="ADADAD"/>
                </a:solidFill>
                <a:latin typeface="Arial"/>
                <a:cs typeface="Arial"/>
              </a:rPr>
              <a:t>Urban</a:t>
            </a:r>
            <a:r>
              <a:rPr dirty="0" sz="2000" spc="55">
                <a:solidFill>
                  <a:srgbClr val="ADADAD"/>
                </a:solidFill>
                <a:latin typeface="Arial"/>
                <a:cs typeface="Arial"/>
              </a:rPr>
              <a:t> </a:t>
            </a:r>
            <a:r>
              <a:rPr dirty="0" sz="2000">
                <a:solidFill>
                  <a:srgbClr val="ADADAD"/>
                </a:solidFill>
                <a:latin typeface="Arial"/>
                <a:cs typeface="Arial"/>
              </a:rPr>
              <a:t>canopy</a:t>
            </a:r>
            <a:r>
              <a:rPr dirty="0" sz="2000" spc="55">
                <a:solidFill>
                  <a:srgbClr val="ADADAD"/>
                </a:solidFill>
                <a:latin typeface="Arial"/>
                <a:cs typeface="Arial"/>
              </a:rPr>
              <a:t> </a:t>
            </a:r>
            <a:r>
              <a:rPr dirty="0" sz="2000">
                <a:solidFill>
                  <a:srgbClr val="ADADAD"/>
                </a:solidFill>
                <a:latin typeface="Arial"/>
                <a:cs typeface="Arial"/>
              </a:rPr>
              <a:t>(especially</a:t>
            </a:r>
            <a:r>
              <a:rPr dirty="0" sz="2000" spc="60">
                <a:solidFill>
                  <a:srgbClr val="ADADAD"/>
                </a:solidFill>
                <a:latin typeface="Arial"/>
                <a:cs typeface="Arial"/>
              </a:rPr>
              <a:t> </a:t>
            </a:r>
            <a:r>
              <a:rPr dirty="0" sz="2000">
                <a:solidFill>
                  <a:srgbClr val="ADADAD"/>
                </a:solidFill>
                <a:latin typeface="Arial"/>
                <a:cs typeface="Arial"/>
              </a:rPr>
              <a:t>in</a:t>
            </a:r>
            <a:r>
              <a:rPr dirty="0" sz="2000" spc="55">
                <a:solidFill>
                  <a:srgbClr val="ADADAD"/>
                </a:solidFill>
                <a:latin typeface="Arial"/>
                <a:cs typeface="Arial"/>
              </a:rPr>
              <a:t> </a:t>
            </a:r>
            <a:r>
              <a:rPr dirty="0" sz="2000">
                <a:solidFill>
                  <a:srgbClr val="ADADAD"/>
                </a:solidFill>
                <a:latin typeface="Arial"/>
                <a:cs typeface="Arial"/>
              </a:rPr>
              <a:t>low-income</a:t>
            </a:r>
            <a:r>
              <a:rPr dirty="0" sz="2000" spc="60">
                <a:solidFill>
                  <a:srgbClr val="ADADAD"/>
                </a:solidFill>
                <a:latin typeface="Arial"/>
                <a:cs typeface="Arial"/>
              </a:rPr>
              <a:t> </a:t>
            </a:r>
            <a:r>
              <a:rPr dirty="0" sz="2000" spc="-10">
                <a:solidFill>
                  <a:srgbClr val="ADADAD"/>
                </a:solidFill>
                <a:latin typeface="Arial"/>
                <a:cs typeface="Arial"/>
              </a:rPr>
              <a:t>neighborhoods)</a:t>
            </a:r>
            <a:endParaRPr sz="2000">
              <a:latin typeface="Arial"/>
              <a:cs typeface="Arial"/>
            </a:endParaRPr>
          </a:p>
          <a:p>
            <a:pPr lvl="1" marL="878205" indent="-385445">
              <a:lnSpc>
                <a:spcPts val="2320"/>
              </a:lnSpc>
              <a:buChar char="○"/>
              <a:tabLst>
                <a:tab pos="878205" algn="l"/>
                <a:tab pos="878840" algn="l"/>
              </a:tabLst>
            </a:pPr>
            <a:r>
              <a:rPr dirty="0" sz="2000">
                <a:solidFill>
                  <a:srgbClr val="ADADAD"/>
                </a:solidFill>
                <a:latin typeface="Arial"/>
                <a:cs typeface="Arial"/>
              </a:rPr>
              <a:t>Emissions</a:t>
            </a:r>
            <a:r>
              <a:rPr dirty="0" sz="2000" spc="90">
                <a:solidFill>
                  <a:srgbClr val="ADADAD"/>
                </a:solidFill>
                <a:latin typeface="Arial"/>
                <a:cs typeface="Arial"/>
              </a:rPr>
              <a:t> </a:t>
            </a:r>
            <a:r>
              <a:rPr dirty="0" sz="2000" spc="-10">
                <a:solidFill>
                  <a:srgbClr val="ADADAD"/>
                </a:solidFill>
                <a:latin typeface="Arial"/>
                <a:cs typeface="Arial"/>
              </a:rPr>
              <a:t>reduction</a:t>
            </a:r>
            <a:endParaRPr sz="2000">
              <a:latin typeface="Arial"/>
              <a:cs typeface="Arial"/>
            </a:endParaRPr>
          </a:p>
          <a:p>
            <a:pPr lvl="1" marL="878205" indent="-385445">
              <a:lnSpc>
                <a:spcPts val="2320"/>
              </a:lnSpc>
              <a:buChar char="○"/>
              <a:tabLst>
                <a:tab pos="878205" algn="l"/>
                <a:tab pos="878840" algn="l"/>
              </a:tabLst>
            </a:pPr>
            <a:r>
              <a:rPr dirty="0" sz="2000">
                <a:solidFill>
                  <a:srgbClr val="ADADAD"/>
                </a:solidFill>
                <a:latin typeface="Arial"/>
                <a:cs typeface="Arial"/>
              </a:rPr>
              <a:t>Stormwater</a:t>
            </a:r>
            <a:r>
              <a:rPr dirty="0" sz="2000" spc="60">
                <a:solidFill>
                  <a:srgbClr val="ADADAD"/>
                </a:solidFill>
                <a:latin typeface="Arial"/>
                <a:cs typeface="Arial"/>
              </a:rPr>
              <a:t> </a:t>
            </a:r>
            <a:r>
              <a:rPr dirty="0" sz="2000" spc="-10">
                <a:solidFill>
                  <a:srgbClr val="ADADAD"/>
                </a:solidFill>
                <a:latin typeface="Arial"/>
                <a:cs typeface="Arial"/>
              </a:rPr>
              <a:t>management</a:t>
            </a:r>
            <a:endParaRPr sz="2000">
              <a:latin typeface="Arial"/>
              <a:cs typeface="Arial"/>
            </a:endParaRPr>
          </a:p>
          <a:p>
            <a:pPr lvl="1" marL="878205" indent="-385445">
              <a:lnSpc>
                <a:spcPts val="2320"/>
              </a:lnSpc>
              <a:buChar char="○"/>
              <a:tabLst>
                <a:tab pos="878205" algn="l"/>
                <a:tab pos="878840" algn="l"/>
              </a:tabLst>
            </a:pPr>
            <a:r>
              <a:rPr dirty="0" sz="2000">
                <a:solidFill>
                  <a:srgbClr val="ADADAD"/>
                </a:solidFill>
                <a:latin typeface="Arial"/>
                <a:cs typeface="Arial"/>
              </a:rPr>
              <a:t>Green</a:t>
            </a:r>
            <a:r>
              <a:rPr dirty="0" sz="2000" spc="55">
                <a:solidFill>
                  <a:srgbClr val="ADADAD"/>
                </a:solidFill>
                <a:latin typeface="Arial"/>
                <a:cs typeface="Arial"/>
              </a:rPr>
              <a:t> </a:t>
            </a:r>
            <a:r>
              <a:rPr dirty="0" sz="2000" spc="-10">
                <a:solidFill>
                  <a:srgbClr val="ADADAD"/>
                </a:solidFill>
                <a:latin typeface="Arial"/>
                <a:cs typeface="Arial"/>
              </a:rPr>
              <a:t>infrastructure</a:t>
            </a:r>
            <a:endParaRPr sz="2000">
              <a:latin typeface="Arial"/>
              <a:cs typeface="Arial"/>
            </a:endParaRPr>
          </a:p>
          <a:p>
            <a:pPr lvl="1" marL="878205" indent="-385445">
              <a:lnSpc>
                <a:spcPts val="2320"/>
              </a:lnSpc>
              <a:buChar char="○"/>
              <a:tabLst>
                <a:tab pos="878205" algn="l"/>
                <a:tab pos="878840" algn="l"/>
              </a:tabLst>
            </a:pPr>
            <a:r>
              <a:rPr dirty="0" sz="2000">
                <a:solidFill>
                  <a:srgbClr val="ADADAD"/>
                </a:solidFill>
                <a:latin typeface="Arial"/>
                <a:cs typeface="Arial"/>
              </a:rPr>
              <a:t>Local</a:t>
            </a:r>
            <a:r>
              <a:rPr dirty="0" sz="2000" spc="35">
                <a:solidFill>
                  <a:srgbClr val="ADADAD"/>
                </a:solidFill>
                <a:latin typeface="Arial"/>
                <a:cs typeface="Arial"/>
              </a:rPr>
              <a:t> </a:t>
            </a:r>
            <a:r>
              <a:rPr dirty="0" sz="2000">
                <a:solidFill>
                  <a:srgbClr val="ADADAD"/>
                </a:solidFill>
                <a:latin typeface="Arial"/>
                <a:cs typeface="Arial"/>
              </a:rPr>
              <a:t>food</a:t>
            </a:r>
            <a:r>
              <a:rPr dirty="0" sz="2000" spc="40">
                <a:solidFill>
                  <a:srgbClr val="ADADAD"/>
                </a:solidFill>
                <a:latin typeface="Arial"/>
                <a:cs typeface="Arial"/>
              </a:rPr>
              <a:t> </a:t>
            </a:r>
            <a:r>
              <a:rPr dirty="0" sz="2000">
                <a:solidFill>
                  <a:srgbClr val="ADADAD"/>
                </a:solidFill>
                <a:latin typeface="Arial"/>
                <a:cs typeface="Arial"/>
              </a:rPr>
              <a:t>production,</a:t>
            </a:r>
            <a:r>
              <a:rPr dirty="0" sz="2000" spc="35">
                <a:solidFill>
                  <a:srgbClr val="ADADAD"/>
                </a:solidFill>
                <a:latin typeface="Arial"/>
                <a:cs typeface="Arial"/>
              </a:rPr>
              <a:t> </a:t>
            </a:r>
            <a:r>
              <a:rPr dirty="0" sz="2000">
                <a:solidFill>
                  <a:srgbClr val="ADADAD"/>
                </a:solidFill>
                <a:latin typeface="Arial"/>
                <a:cs typeface="Arial"/>
              </a:rPr>
              <a:t>urban</a:t>
            </a:r>
            <a:r>
              <a:rPr dirty="0" sz="2000" spc="40">
                <a:solidFill>
                  <a:srgbClr val="ADADAD"/>
                </a:solidFill>
                <a:latin typeface="Arial"/>
                <a:cs typeface="Arial"/>
              </a:rPr>
              <a:t> </a:t>
            </a:r>
            <a:r>
              <a:rPr dirty="0" sz="2000" spc="-10">
                <a:solidFill>
                  <a:srgbClr val="ADADAD"/>
                </a:solidFill>
                <a:latin typeface="Arial"/>
                <a:cs typeface="Arial"/>
              </a:rPr>
              <a:t>gardens</a:t>
            </a:r>
            <a:endParaRPr sz="2000">
              <a:latin typeface="Arial"/>
              <a:cs typeface="Arial"/>
            </a:endParaRPr>
          </a:p>
          <a:p>
            <a:pPr lvl="1" marL="878205" indent="-385445">
              <a:lnSpc>
                <a:spcPts val="2360"/>
              </a:lnSpc>
              <a:buChar char="○"/>
              <a:tabLst>
                <a:tab pos="878205" algn="l"/>
                <a:tab pos="878840" algn="l"/>
              </a:tabLst>
            </a:pPr>
            <a:r>
              <a:rPr dirty="0" sz="2000">
                <a:solidFill>
                  <a:srgbClr val="ADADAD"/>
                </a:solidFill>
                <a:latin typeface="Arial"/>
                <a:cs typeface="Arial"/>
              </a:rPr>
              <a:t>Climate</a:t>
            </a:r>
            <a:r>
              <a:rPr dirty="0" sz="2000" spc="40">
                <a:solidFill>
                  <a:srgbClr val="ADADAD"/>
                </a:solidFill>
                <a:latin typeface="Arial"/>
                <a:cs typeface="Arial"/>
              </a:rPr>
              <a:t> </a:t>
            </a:r>
            <a:r>
              <a:rPr dirty="0" sz="2000" spc="-10">
                <a:solidFill>
                  <a:srgbClr val="ADADAD"/>
                </a:solidFill>
                <a:latin typeface="Arial"/>
                <a:cs typeface="Arial"/>
              </a:rPr>
              <a:t>resilience</a:t>
            </a:r>
            <a:endParaRPr sz="2000">
              <a:latin typeface="Arial"/>
              <a:cs typeface="Arial"/>
            </a:endParaRP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 descr=""/>
          <p:cNvSpPr txBox="1"/>
          <p:nvPr/>
        </p:nvSpPr>
        <p:spPr>
          <a:xfrm>
            <a:off x="523577" y="1657677"/>
            <a:ext cx="1644014" cy="75692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222885" marR="5080" indent="-210185">
              <a:lnSpc>
                <a:spcPct val="100000"/>
              </a:lnSpc>
              <a:spcBef>
                <a:spcPts val="100"/>
              </a:spcBef>
              <a:buFont typeface="Arial"/>
              <a:buChar char="•"/>
              <a:tabLst>
                <a:tab pos="222885" algn="l"/>
                <a:tab pos="223520" algn="l"/>
              </a:tabLst>
            </a:pPr>
            <a:r>
              <a:rPr dirty="0" sz="1600">
                <a:solidFill>
                  <a:srgbClr val="FFFFFF"/>
                </a:solidFill>
                <a:latin typeface="Calibri"/>
                <a:cs typeface="Calibri"/>
              </a:rPr>
              <a:t>Wood</a:t>
            </a:r>
            <a:r>
              <a:rPr dirty="0" sz="1600" spc="-7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dirty="0" sz="1600">
                <a:solidFill>
                  <a:srgbClr val="FFFFFF"/>
                </a:solidFill>
                <a:latin typeface="Calibri"/>
                <a:cs typeface="Calibri"/>
              </a:rPr>
              <a:t>chips</a:t>
            </a:r>
            <a:r>
              <a:rPr dirty="0" sz="1600" spc="-55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dirty="0" sz="1600" spc="-20">
                <a:solidFill>
                  <a:srgbClr val="FFFFFF"/>
                </a:solidFill>
                <a:latin typeface="Calibri"/>
                <a:cs typeface="Calibri"/>
              </a:rPr>
              <a:t>from </a:t>
            </a:r>
            <a:r>
              <a:rPr dirty="0" sz="1600">
                <a:solidFill>
                  <a:srgbClr val="FFFFFF"/>
                </a:solidFill>
                <a:latin typeface="Calibri"/>
                <a:cs typeface="Calibri"/>
              </a:rPr>
              <a:t>Parks</a:t>
            </a:r>
            <a:r>
              <a:rPr dirty="0" sz="1600" spc="-45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dirty="0" sz="1600">
                <a:solidFill>
                  <a:srgbClr val="FFFFFF"/>
                </a:solidFill>
                <a:latin typeface="Calibri"/>
                <a:cs typeface="Calibri"/>
              </a:rPr>
              <a:t>Dept</a:t>
            </a:r>
            <a:r>
              <a:rPr dirty="0" sz="1600" spc="-45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dirty="0" sz="1600" spc="-25">
                <a:solidFill>
                  <a:srgbClr val="FFFFFF"/>
                </a:solidFill>
                <a:latin typeface="Calibri"/>
                <a:cs typeface="Calibri"/>
              </a:rPr>
              <a:t>and </a:t>
            </a:r>
            <a:r>
              <a:rPr dirty="0" sz="1600">
                <a:solidFill>
                  <a:srgbClr val="FFFFFF"/>
                </a:solidFill>
                <a:latin typeface="Calibri"/>
                <a:cs typeface="Calibri"/>
              </a:rPr>
              <a:t>tree</a:t>
            </a:r>
            <a:r>
              <a:rPr dirty="0" sz="1600" spc="-4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dirty="0" sz="1600" spc="-10">
                <a:solidFill>
                  <a:srgbClr val="FFFFFF"/>
                </a:solidFill>
                <a:latin typeface="Calibri"/>
                <a:cs typeface="Calibri"/>
              </a:rPr>
              <a:t>companies</a:t>
            </a:r>
            <a:endParaRPr sz="1600">
              <a:latin typeface="Calibri"/>
              <a:cs typeface="Calibri"/>
            </a:endParaRPr>
          </a:p>
        </p:txBody>
      </p:sp>
      <p:sp>
        <p:nvSpPr>
          <p:cNvPr id="3" name="object 3" descr=""/>
          <p:cNvSpPr txBox="1"/>
          <p:nvPr/>
        </p:nvSpPr>
        <p:spPr>
          <a:xfrm>
            <a:off x="3240302" y="1657677"/>
            <a:ext cx="1813560" cy="26924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222885" indent="-210185">
              <a:lnSpc>
                <a:spcPct val="100000"/>
              </a:lnSpc>
              <a:spcBef>
                <a:spcPts val="100"/>
              </a:spcBef>
              <a:buFont typeface="Arial"/>
              <a:buChar char="•"/>
              <a:tabLst>
                <a:tab pos="222885" algn="l"/>
                <a:tab pos="223520" algn="l"/>
              </a:tabLst>
            </a:pPr>
            <a:r>
              <a:rPr dirty="0" sz="1600">
                <a:solidFill>
                  <a:srgbClr val="FFFFFF"/>
                </a:solidFill>
                <a:latin typeface="Calibri"/>
                <a:cs typeface="Calibri"/>
              </a:rPr>
              <a:t>Biochar</a:t>
            </a:r>
            <a:r>
              <a:rPr dirty="0" sz="1600" spc="-3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dirty="0" sz="1600" spc="-10">
                <a:solidFill>
                  <a:srgbClr val="FFFFFF"/>
                </a:solidFill>
                <a:latin typeface="Calibri"/>
                <a:cs typeface="Calibri"/>
              </a:rPr>
              <a:t>Production</a:t>
            </a:r>
            <a:endParaRPr sz="1600">
              <a:latin typeface="Calibri"/>
              <a:cs typeface="Calibri"/>
            </a:endParaRPr>
          </a:p>
        </p:txBody>
      </p:sp>
      <p:sp>
        <p:nvSpPr>
          <p:cNvPr id="4" name="object 4" descr=""/>
          <p:cNvSpPr txBox="1"/>
          <p:nvPr/>
        </p:nvSpPr>
        <p:spPr>
          <a:xfrm>
            <a:off x="6834933" y="1688426"/>
            <a:ext cx="1374775" cy="51308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222885" indent="-210185">
              <a:lnSpc>
                <a:spcPct val="100000"/>
              </a:lnSpc>
              <a:spcBef>
                <a:spcPts val="100"/>
              </a:spcBef>
              <a:buFont typeface="Arial"/>
              <a:buChar char="•"/>
              <a:tabLst>
                <a:tab pos="222885" algn="l"/>
                <a:tab pos="223520" algn="l"/>
              </a:tabLst>
            </a:pPr>
            <a:r>
              <a:rPr dirty="0" sz="1600">
                <a:solidFill>
                  <a:srgbClr val="FFFFFF"/>
                </a:solidFill>
                <a:latin typeface="Calibri"/>
                <a:cs typeface="Calibri"/>
              </a:rPr>
              <a:t>City</a:t>
            </a:r>
            <a:r>
              <a:rPr dirty="0" sz="1600" spc="-2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dirty="0" sz="1600" spc="-25">
                <a:solidFill>
                  <a:srgbClr val="FFFFFF"/>
                </a:solidFill>
                <a:latin typeface="Calibri"/>
                <a:cs typeface="Calibri"/>
              </a:rPr>
              <a:t>Use</a:t>
            </a:r>
            <a:endParaRPr sz="1600">
              <a:latin typeface="Calibri"/>
              <a:cs typeface="Calibri"/>
            </a:endParaRPr>
          </a:p>
          <a:p>
            <a:pPr marL="222885" indent="-210185">
              <a:lnSpc>
                <a:spcPct val="100000"/>
              </a:lnSpc>
              <a:buFont typeface="Arial"/>
              <a:buChar char="•"/>
              <a:tabLst>
                <a:tab pos="222885" algn="l"/>
                <a:tab pos="223520" algn="l"/>
              </a:tabLst>
            </a:pPr>
            <a:r>
              <a:rPr dirty="0" sz="1600">
                <a:solidFill>
                  <a:srgbClr val="FFFFFF"/>
                </a:solidFill>
                <a:latin typeface="Calibri"/>
                <a:cs typeface="Calibri"/>
              </a:rPr>
              <a:t>External</a:t>
            </a:r>
            <a:r>
              <a:rPr dirty="0" sz="1600" spc="-5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dirty="0" sz="1600" spc="-10">
                <a:solidFill>
                  <a:srgbClr val="FFFFFF"/>
                </a:solidFill>
                <a:latin typeface="Calibri"/>
                <a:cs typeface="Calibri"/>
              </a:rPr>
              <a:t>Sales</a:t>
            </a:r>
            <a:endParaRPr sz="1600">
              <a:latin typeface="Calibri"/>
              <a:cs typeface="Calibri"/>
            </a:endParaRPr>
          </a:p>
        </p:txBody>
      </p:sp>
      <p:sp>
        <p:nvSpPr>
          <p:cNvPr id="5" name="object 5" descr=""/>
          <p:cNvSpPr/>
          <p:nvPr/>
        </p:nvSpPr>
        <p:spPr>
          <a:xfrm>
            <a:off x="1215694" y="582492"/>
            <a:ext cx="400685" cy="295275"/>
          </a:xfrm>
          <a:custGeom>
            <a:avLst/>
            <a:gdLst/>
            <a:ahLst/>
            <a:cxnLst/>
            <a:rect l="l" t="t" r="r" b="b"/>
            <a:pathLst>
              <a:path w="400684" h="295275">
                <a:moveTo>
                  <a:pt x="200099" y="295200"/>
                </a:moveTo>
                <a:lnTo>
                  <a:pt x="146905" y="289927"/>
                </a:lnTo>
                <a:lnTo>
                  <a:pt x="99105" y="275048"/>
                </a:lnTo>
                <a:lnTo>
                  <a:pt x="58607" y="251968"/>
                </a:lnTo>
                <a:lnTo>
                  <a:pt x="27319" y="222096"/>
                </a:lnTo>
                <a:lnTo>
                  <a:pt x="7147" y="186837"/>
                </a:lnTo>
                <a:lnTo>
                  <a:pt x="0" y="147599"/>
                </a:lnTo>
                <a:lnTo>
                  <a:pt x="7147" y="108362"/>
                </a:lnTo>
                <a:lnTo>
                  <a:pt x="27319" y="73103"/>
                </a:lnTo>
                <a:lnTo>
                  <a:pt x="58607" y="43231"/>
                </a:lnTo>
                <a:lnTo>
                  <a:pt x="99105" y="20151"/>
                </a:lnTo>
                <a:lnTo>
                  <a:pt x="146905" y="5272"/>
                </a:lnTo>
                <a:lnTo>
                  <a:pt x="200099" y="0"/>
                </a:lnTo>
                <a:lnTo>
                  <a:pt x="253294" y="5272"/>
                </a:lnTo>
                <a:lnTo>
                  <a:pt x="301094" y="20151"/>
                </a:lnTo>
                <a:lnTo>
                  <a:pt x="341592" y="43231"/>
                </a:lnTo>
                <a:lnTo>
                  <a:pt x="372880" y="73103"/>
                </a:lnTo>
                <a:lnTo>
                  <a:pt x="393052" y="108362"/>
                </a:lnTo>
                <a:lnTo>
                  <a:pt x="400199" y="147599"/>
                </a:lnTo>
                <a:lnTo>
                  <a:pt x="393052" y="186837"/>
                </a:lnTo>
                <a:lnTo>
                  <a:pt x="372880" y="222096"/>
                </a:lnTo>
                <a:lnTo>
                  <a:pt x="341592" y="251968"/>
                </a:lnTo>
                <a:lnTo>
                  <a:pt x="301094" y="275048"/>
                </a:lnTo>
                <a:lnTo>
                  <a:pt x="253294" y="289927"/>
                </a:lnTo>
                <a:lnTo>
                  <a:pt x="200099" y="295200"/>
                </a:lnTo>
                <a:close/>
              </a:path>
            </a:pathLst>
          </a:custGeom>
          <a:solidFill>
            <a:srgbClr val="009688"/>
          </a:solidFill>
        </p:spPr>
        <p:txBody>
          <a:bodyPr wrap="square" lIns="0" tIns="0" rIns="0" bIns="0" rtlCol="0"/>
          <a:lstStyle/>
          <a:p/>
        </p:txBody>
      </p:sp>
      <p:sp>
        <p:nvSpPr>
          <p:cNvPr id="6" name="object 6" descr=""/>
          <p:cNvSpPr txBox="1"/>
          <p:nvPr/>
        </p:nvSpPr>
        <p:spPr>
          <a:xfrm>
            <a:off x="1346603" y="587344"/>
            <a:ext cx="138430" cy="26924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1600" b="1">
                <a:solidFill>
                  <a:srgbClr val="212121"/>
                </a:solidFill>
                <a:latin typeface="Arial"/>
                <a:cs typeface="Arial"/>
              </a:rPr>
              <a:t>1</a:t>
            </a:r>
            <a:endParaRPr sz="1600">
              <a:latin typeface="Arial"/>
              <a:cs typeface="Arial"/>
            </a:endParaRPr>
          </a:p>
        </p:txBody>
      </p:sp>
      <p:sp>
        <p:nvSpPr>
          <p:cNvPr id="7" name="object 7" descr=""/>
          <p:cNvSpPr/>
          <p:nvPr/>
        </p:nvSpPr>
        <p:spPr>
          <a:xfrm>
            <a:off x="4272496" y="582492"/>
            <a:ext cx="400685" cy="295275"/>
          </a:xfrm>
          <a:custGeom>
            <a:avLst/>
            <a:gdLst/>
            <a:ahLst/>
            <a:cxnLst/>
            <a:rect l="l" t="t" r="r" b="b"/>
            <a:pathLst>
              <a:path w="400685" h="295275">
                <a:moveTo>
                  <a:pt x="200099" y="295200"/>
                </a:moveTo>
                <a:lnTo>
                  <a:pt x="146905" y="289927"/>
                </a:lnTo>
                <a:lnTo>
                  <a:pt x="99105" y="275048"/>
                </a:lnTo>
                <a:lnTo>
                  <a:pt x="58607" y="251968"/>
                </a:lnTo>
                <a:lnTo>
                  <a:pt x="27319" y="222096"/>
                </a:lnTo>
                <a:lnTo>
                  <a:pt x="7147" y="186837"/>
                </a:lnTo>
                <a:lnTo>
                  <a:pt x="0" y="147599"/>
                </a:lnTo>
                <a:lnTo>
                  <a:pt x="7147" y="108362"/>
                </a:lnTo>
                <a:lnTo>
                  <a:pt x="27319" y="73103"/>
                </a:lnTo>
                <a:lnTo>
                  <a:pt x="58607" y="43231"/>
                </a:lnTo>
                <a:lnTo>
                  <a:pt x="99105" y="20151"/>
                </a:lnTo>
                <a:lnTo>
                  <a:pt x="146905" y="5272"/>
                </a:lnTo>
                <a:lnTo>
                  <a:pt x="200099" y="0"/>
                </a:lnTo>
                <a:lnTo>
                  <a:pt x="253294" y="5272"/>
                </a:lnTo>
                <a:lnTo>
                  <a:pt x="301094" y="20151"/>
                </a:lnTo>
                <a:lnTo>
                  <a:pt x="341591" y="43231"/>
                </a:lnTo>
                <a:lnTo>
                  <a:pt x="372880" y="73103"/>
                </a:lnTo>
                <a:lnTo>
                  <a:pt x="393052" y="108362"/>
                </a:lnTo>
                <a:lnTo>
                  <a:pt x="400199" y="147599"/>
                </a:lnTo>
                <a:lnTo>
                  <a:pt x="393052" y="186837"/>
                </a:lnTo>
                <a:lnTo>
                  <a:pt x="372880" y="222096"/>
                </a:lnTo>
                <a:lnTo>
                  <a:pt x="341591" y="251968"/>
                </a:lnTo>
                <a:lnTo>
                  <a:pt x="301094" y="275048"/>
                </a:lnTo>
                <a:lnTo>
                  <a:pt x="253294" y="289927"/>
                </a:lnTo>
                <a:lnTo>
                  <a:pt x="200099" y="295200"/>
                </a:lnTo>
                <a:close/>
              </a:path>
            </a:pathLst>
          </a:custGeom>
          <a:solidFill>
            <a:srgbClr val="009688"/>
          </a:solidFill>
        </p:spPr>
        <p:txBody>
          <a:bodyPr wrap="square" lIns="0" tIns="0" rIns="0" bIns="0" rtlCol="0"/>
          <a:lstStyle/>
          <a:p/>
        </p:txBody>
      </p:sp>
      <p:sp>
        <p:nvSpPr>
          <p:cNvPr id="8" name="object 8" descr=""/>
          <p:cNvSpPr txBox="1"/>
          <p:nvPr/>
        </p:nvSpPr>
        <p:spPr>
          <a:xfrm>
            <a:off x="4403405" y="587344"/>
            <a:ext cx="138430" cy="26924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1600" b="1">
                <a:solidFill>
                  <a:srgbClr val="212121"/>
                </a:solidFill>
                <a:latin typeface="Arial"/>
                <a:cs typeface="Arial"/>
              </a:rPr>
              <a:t>2</a:t>
            </a:r>
            <a:endParaRPr sz="1600">
              <a:latin typeface="Arial"/>
              <a:cs typeface="Arial"/>
            </a:endParaRPr>
          </a:p>
        </p:txBody>
      </p:sp>
      <p:sp>
        <p:nvSpPr>
          <p:cNvPr id="9" name="object 9" descr=""/>
          <p:cNvSpPr/>
          <p:nvPr/>
        </p:nvSpPr>
        <p:spPr>
          <a:xfrm>
            <a:off x="7395394" y="582503"/>
            <a:ext cx="400685" cy="295275"/>
          </a:xfrm>
          <a:custGeom>
            <a:avLst/>
            <a:gdLst/>
            <a:ahLst/>
            <a:cxnLst/>
            <a:rect l="l" t="t" r="r" b="b"/>
            <a:pathLst>
              <a:path w="400684" h="295275">
                <a:moveTo>
                  <a:pt x="200099" y="295199"/>
                </a:moveTo>
                <a:lnTo>
                  <a:pt x="146905" y="289927"/>
                </a:lnTo>
                <a:lnTo>
                  <a:pt x="99105" y="275048"/>
                </a:lnTo>
                <a:lnTo>
                  <a:pt x="58607" y="251968"/>
                </a:lnTo>
                <a:lnTo>
                  <a:pt x="27319" y="222096"/>
                </a:lnTo>
                <a:lnTo>
                  <a:pt x="7147" y="186837"/>
                </a:lnTo>
                <a:lnTo>
                  <a:pt x="0" y="147599"/>
                </a:lnTo>
                <a:lnTo>
                  <a:pt x="7147" y="108362"/>
                </a:lnTo>
                <a:lnTo>
                  <a:pt x="27319" y="73103"/>
                </a:lnTo>
                <a:lnTo>
                  <a:pt x="58607" y="43231"/>
                </a:lnTo>
                <a:lnTo>
                  <a:pt x="99105" y="20151"/>
                </a:lnTo>
                <a:lnTo>
                  <a:pt x="146905" y="5272"/>
                </a:lnTo>
                <a:lnTo>
                  <a:pt x="200099" y="0"/>
                </a:lnTo>
                <a:lnTo>
                  <a:pt x="253294" y="5272"/>
                </a:lnTo>
                <a:lnTo>
                  <a:pt x="301094" y="20151"/>
                </a:lnTo>
                <a:lnTo>
                  <a:pt x="341592" y="43231"/>
                </a:lnTo>
                <a:lnTo>
                  <a:pt x="372880" y="73103"/>
                </a:lnTo>
                <a:lnTo>
                  <a:pt x="393052" y="108362"/>
                </a:lnTo>
                <a:lnTo>
                  <a:pt x="400199" y="147599"/>
                </a:lnTo>
                <a:lnTo>
                  <a:pt x="393052" y="186837"/>
                </a:lnTo>
                <a:lnTo>
                  <a:pt x="372880" y="222096"/>
                </a:lnTo>
                <a:lnTo>
                  <a:pt x="341592" y="251968"/>
                </a:lnTo>
                <a:lnTo>
                  <a:pt x="301094" y="275048"/>
                </a:lnTo>
                <a:lnTo>
                  <a:pt x="253294" y="289927"/>
                </a:lnTo>
                <a:lnTo>
                  <a:pt x="200099" y="295199"/>
                </a:lnTo>
                <a:close/>
              </a:path>
            </a:pathLst>
          </a:custGeom>
          <a:solidFill>
            <a:srgbClr val="009688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0" name="object 10" descr=""/>
          <p:cNvSpPr txBox="1"/>
          <p:nvPr/>
        </p:nvSpPr>
        <p:spPr>
          <a:xfrm>
            <a:off x="7526303" y="587356"/>
            <a:ext cx="138430" cy="26924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1600" b="1">
                <a:solidFill>
                  <a:srgbClr val="212121"/>
                </a:solidFill>
                <a:latin typeface="Arial"/>
                <a:cs typeface="Arial"/>
              </a:rPr>
              <a:t>3</a:t>
            </a:r>
            <a:endParaRPr sz="1600">
              <a:latin typeface="Arial"/>
              <a:cs typeface="Arial"/>
            </a:endParaRPr>
          </a:p>
        </p:txBody>
      </p:sp>
      <p:sp>
        <p:nvSpPr>
          <p:cNvPr id="11" name="object 11" descr=""/>
          <p:cNvSpPr txBox="1"/>
          <p:nvPr/>
        </p:nvSpPr>
        <p:spPr>
          <a:xfrm>
            <a:off x="1021448" y="988249"/>
            <a:ext cx="789305" cy="326390"/>
          </a:xfrm>
          <a:prstGeom prst="rect">
            <a:avLst/>
          </a:prstGeom>
          <a:solidFill>
            <a:srgbClr val="009688"/>
          </a:solidFill>
        </p:spPr>
        <p:txBody>
          <a:bodyPr wrap="square" lIns="0" tIns="29845" rIns="0" bIns="0" rtlCol="0" vert="horz">
            <a:spAutoFit/>
          </a:bodyPr>
          <a:lstStyle/>
          <a:p>
            <a:pPr marL="76200">
              <a:lnSpc>
                <a:spcPct val="100000"/>
              </a:lnSpc>
              <a:spcBef>
                <a:spcPts val="235"/>
              </a:spcBef>
            </a:pPr>
            <a:r>
              <a:rPr dirty="0" sz="1600" spc="-10" b="1">
                <a:solidFill>
                  <a:srgbClr val="212121"/>
                </a:solidFill>
                <a:latin typeface="Calibri"/>
                <a:cs typeface="Calibri"/>
              </a:rPr>
              <a:t>INPUTS</a:t>
            </a:r>
            <a:endParaRPr sz="1600">
              <a:latin typeface="Calibri"/>
              <a:cs typeface="Calibri"/>
            </a:endParaRPr>
          </a:p>
        </p:txBody>
      </p:sp>
      <p:sp>
        <p:nvSpPr>
          <p:cNvPr id="12" name="object 12" descr=""/>
          <p:cNvSpPr txBox="1"/>
          <p:nvPr/>
        </p:nvSpPr>
        <p:spPr>
          <a:xfrm>
            <a:off x="3767001" y="988249"/>
            <a:ext cx="1411605" cy="326390"/>
          </a:xfrm>
          <a:prstGeom prst="rect">
            <a:avLst/>
          </a:prstGeom>
          <a:solidFill>
            <a:srgbClr val="009688"/>
          </a:solidFill>
        </p:spPr>
        <p:txBody>
          <a:bodyPr wrap="square" lIns="0" tIns="29845" rIns="0" bIns="0" rtlCol="0" vert="horz">
            <a:spAutoFit/>
          </a:bodyPr>
          <a:lstStyle/>
          <a:p>
            <a:pPr marL="76200">
              <a:lnSpc>
                <a:spcPct val="100000"/>
              </a:lnSpc>
              <a:spcBef>
                <a:spcPts val="235"/>
              </a:spcBef>
            </a:pPr>
            <a:r>
              <a:rPr dirty="0" sz="1600" spc="-10" b="1">
                <a:solidFill>
                  <a:srgbClr val="212121"/>
                </a:solidFill>
                <a:latin typeface="Calibri"/>
                <a:cs typeface="Calibri"/>
              </a:rPr>
              <a:t>PRODUCTION</a:t>
            </a:r>
            <a:endParaRPr sz="1600">
              <a:latin typeface="Calibri"/>
              <a:cs typeface="Calibri"/>
            </a:endParaRPr>
          </a:p>
        </p:txBody>
      </p:sp>
      <p:sp>
        <p:nvSpPr>
          <p:cNvPr id="13" name="object 13" descr=""/>
          <p:cNvSpPr txBox="1"/>
          <p:nvPr/>
        </p:nvSpPr>
        <p:spPr>
          <a:xfrm>
            <a:off x="7302699" y="988249"/>
            <a:ext cx="586105" cy="326390"/>
          </a:xfrm>
          <a:prstGeom prst="rect">
            <a:avLst/>
          </a:prstGeom>
          <a:solidFill>
            <a:srgbClr val="009688"/>
          </a:solidFill>
        </p:spPr>
        <p:txBody>
          <a:bodyPr wrap="square" lIns="0" tIns="29845" rIns="0" bIns="0" rtlCol="0" vert="horz">
            <a:spAutoFit/>
          </a:bodyPr>
          <a:lstStyle/>
          <a:p>
            <a:pPr marL="76200">
              <a:lnSpc>
                <a:spcPct val="100000"/>
              </a:lnSpc>
              <a:spcBef>
                <a:spcPts val="235"/>
              </a:spcBef>
            </a:pPr>
            <a:r>
              <a:rPr dirty="0" sz="1600" spc="-20" b="1">
                <a:solidFill>
                  <a:srgbClr val="212121"/>
                </a:solidFill>
                <a:latin typeface="Calibri"/>
                <a:cs typeface="Calibri"/>
              </a:rPr>
              <a:t>USES</a:t>
            </a:r>
            <a:endParaRPr sz="1600">
              <a:latin typeface="Calibri"/>
              <a:cs typeface="Calibri"/>
            </a:endParaRPr>
          </a:p>
        </p:txBody>
      </p:sp>
      <p:sp>
        <p:nvSpPr>
          <p:cNvPr id="14" name="object 14" descr=""/>
          <p:cNvSpPr txBox="1"/>
          <p:nvPr/>
        </p:nvSpPr>
        <p:spPr>
          <a:xfrm>
            <a:off x="6005999" y="3254322"/>
            <a:ext cx="2768600" cy="124460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1600">
                <a:solidFill>
                  <a:srgbClr val="FFFFFF"/>
                </a:solidFill>
                <a:latin typeface="Calibri"/>
                <a:cs typeface="Calibri"/>
              </a:rPr>
              <a:t>Sidebar</a:t>
            </a:r>
            <a:r>
              <a:rPr dirty="0" sz="1600" spc="-55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dirty="0" sz="1600">
                <a:solidFill>
                  <a:srgbClr val="FFFFFF"/>
                </a:solidFill>
                <a:latin typeface="Calibri"/>
                <a:cs typeface="Calibri"/>
              </a:rPr>
              <a:t>production</a:t>
            </a:r>
            <a:r>
              <a:rPr dirty="0" sz="1600" spc="-55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dirty="0" sz="1600" spc="-10">
                <a:solidFill>
                  <a:srgbClr val="FFFFFF"/>
                </a:solidFill>
                <a:latin typeface="Calibri"/>
                <a:cs typeface="Calibri"/>
              </a:rPr>
              <a:t>opportunities</a:t>
            </a:r>
            <a:endParaRPr sz="1600">
              <a:latin typeface="Calibri"/>
              <a:cs typeface="Calibri"/>
            </a:endParaRPr>
          </a:p>
          <a:p>
            <a:pPr marL="253365" indent="-210820">
              <a:lnSpc>
                <a:spcPct val="100000"/>
              </a:lnSpc>
              <a:buFont typeface="Arial"/>
              <a:buChar char="•"/>
              <a:tabLst>
                <a:tab pos="253365" algn="l"/>
                <a:tab pos="254000" algn="l"/>
              </a:tabLst>
            </a:pPr>
            <a:r>
              <a:rPr dirty="0" sz="1600">
                <a:solidFill>
                  <a:srgbClr val="FFFFFF"/>
                </a:solidFill>
                <a:latin typeface="Calibri"/>
                <a:cs typeface="Calibri"/>
              </a:rPr>
              <a:t>Utilizing</a:t>
            </a:r>
            <a:r>
              <a:rPr dirty="0" sz="1600" spc="-55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dirty="0" sz="1600" spc="-20">
                <a:solidFill>
                  <a:srgbClr val="FFFFFF"/>
                </a:solidFill>
                <a:latin typeface="Calibri"/>
                <a:cs typeface="Calibri"/>
              </a:rPr>
              <a:t>heat</a:t>
            </a:r>
            <a:endParaRPr sz="1600">
              <a:latin typeface="Calibri"/>
              <a:cs typeface="Calibri"/>
            </a:endParaRPr>
          </a:p>
          <a:p>
            <a:pPr marL="253365" indent="-210820">
              <a:lnSpc>
                <a:spcPct val="100000"/>
              </a:lnSpc>
              <a:buFont typeface="Arial"/>
              <a:buChar char="•"/>
              <a:tabLst>
                <a:tab pos="253365" algn="l"/>
                <a:tab pos="254000" algn="l"/>
              </a:tabLst>
            </a:pPr>
            <a:r>
              <a:rPr dirty="0" sz="1600">
                <a:solidFill>
                  <a:srgbClr val="FFFFFF"/>
                </a:solidFill>
                <a:latin typeface="Calibri"/>
                <a:cs typeface="Calibri"/>
              </a:rPr>
              <a:t>Generating</a:t>
            </a:r>
            <a:r>
              <a:rPr dirty="0" sz="1600" spc="-9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dirty="0" sz="1600" spc="-10">
                <a:solidFill>
                  <a:srgbClr val="FFFFFF"/>
                </a:solidFill>
                <a:latin typeface="Calibri"/>
                <a:cs typeface="Calibri"/>
              </a:rPr>
              <a:t>electricity</a:t>
            </a:r>
            <a:endParaRPr sz="1600">
              <a:latin typeface="Calibri"/>
              <a:cs typeface="Calibri"/>
            </a:endParaRPr>
          </a:p>
          <a:p>
            <a:pPr marL="253365" marR="551815" indent="-240665">
              <a:lnSpc>
                <a:spcPct val="100000"/>
              </a:lnSpc>
              <a:buChar char="•"/>
              <a:tabLst>
                <a:tab pos="253365" algn="l"/>
                <a:tab pos="254000" algn="l"/>
              </a:tabLst>
            </a:pPr>
            <a:r>
              <a:rPr dirty="0" sz="1600">
                <a:solidFill>
                  <a:srgbClr val="FFFFFF"/>
                </a:solidFill>
                <a:latin typeface="Calibri"/>
                <a:cs typeface="Calibri"/>
              </a:rPr>
              <a:t>Capturing</a:t>
            </a:r>
            <a:r>
              <a:rPr dirty="0" sz="1600" spc="-65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dirty="0" sz="1600">
                <a:solidFill>
                  <a:srgbClr val="FFFFFF"/>
                </a:solidFill>
                <a:latin typeface="Calibri"/>
                <a:cs typeface="Calibri"/>
              </a:rPr>
              <a:t>syngas,</a:t>
            </a:r>
            <a:r>
              <a:rPr dirty="0" sz="1600" spc="-6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dirty="0" sz="1600" spc="-20">
                <a:solidFill>
                  <a:srgbClr val="FFFFFF"/>
                </a:solidFill>
                <a:latin typeface="Calibri"/>
                <a:cs typeface="Calibri"/>
              </a:rPr>
              <a:t>wood </a:t>
            </a:r>
            <a:r>
              <a:rPr dirty="0" sz="1600" spc="-10">
                <a:solidFill>
                  <a:srgbClr val="FFFFFF"/>
                </a:solidFill>
                <a:latin typeface="Calibri"/>
                <a:cs typeface="Calibri"/>
              </a:rPr>
              <a:t>vinegar</a:t>
            </a:r>
            <a:endParaRPr sz="1600">
              <a:latin typeface="Calibri"/>
              <a:cs typeface="Calibri"/>
            </a:endParaRPr>
          </a:p>
        </p:txBody>
      </p:sp>
      <p:grpSp>
        <p:nvGrpSpPr>
          <p:cNvPr id="15" name="object 15" descr=""/>
          <p:cNvGrpSpPr/>
          <p:nvPr/>
        </p:nvGrpSpPr>
        <p:grpSpPr>
          <a:xfrm>
            <a:off x="2281437" y="983487"/>
            <a:ext cx="798830" cy="372745"/>
            <a:chOff x="2281437" y="983487"/>
            <a:chExt cx="798830" cy="372745"/>
          </a:xfrm>
        </p:grpSpPr>
        <p:sp>
          <p:nvSpPr>
            <p:cNvPr id="16" name="object 16" descr=""/>
            <p:cNvSpPr/>
            <p:nvPr/>
          </p:nvSpPr>
          <p:spPr>
            <a:xfrm>
              <a:off x="2286199" y="988249"/>
              <a:ext cx="789305" cy="363220"/>
            </a:xfrm>
            <a:custGeom>
              <a:avLst/>
              <a:gdLst/>
              <a:ahLst/>
              <a:cxnLst/>
              <a:rect l="l" t="t" r="r" b="b"/>
              <a:pathLst>
                <a:path w="789305" h="363219">
                  <a:moveTo>
                    <a:pt x="607349" y="362699"/>
                  </a:moveTo>
                  <a:lnTo>
                    <a:pt x="607349" y="272024"/>
                  </a:lnTo>
                  <a:lnTo>
                    <a:pt x="0" y="272024"/>
                  </a:lnTo>
                  <a:lnTo>
                    <a:pt x="0" y="90674"/>
                  </a:lnTo>
                  <a:lnTo>
                    <a:pt x="607349" y="90674"/>
                  </a:lnTo>
                  <a:lnTo>
                    <a:pt x="607349" y="0"/>
                  </a:lnTo>
                  <a:lnTo>
                    <a:pt x="788699" y="181349"/>
                  </a:lnTo>
                  <a:lnTo>
                    <a:pt x="607349" y="362699"/>
                  </a:lnTo>
                  <a:close/>
                </a:path>
              </a:pathLst>
            </a:custGeom>
            <a:solidFill>
              <a:srgbClr val="9FC5E7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17" name="object 17" descr=""/>
            <p:cNvSpPr/>
            <p:nvPr/>
          </p:nvSpPr>
          <p:spPr>
            <a:xfrm>
              <a:off x="2286199" y="988249"/>
              <a:ext cx="789305" cy="363220"/>
            </a:xfrm>
            <a:custGeom>
              <a:avLst/>
              <a:gdLst/>
              <a:ahLst/>
              <a:cxnLst/>
              <a:rect l="l" t="t" r="r" b="b"/>
              <a:pathLst>
                <a:path w="789305" h="363219">
                  <a:moveTo>
                    <a:pt x="0" y="90674"/>
                  </a:moveTo>
                  <a:lnTo>
                    <a:pt x="607349" y="90674"/>
                  </a:lnTo>
                  <a:lnTo>
                    <a:pt x="607349" y="0"/>
                  </a:lnTo>
                  <a:lnTo>
                    <a:pt x="788699" y="181349"/>
                  </a:lnTo>
                  <a:lnTo>
                    <a:pt x="607349" y="362699"/>
                  </a:lnTo>
                  <a:lnTo>
                    <a:pt x="607349" y="272024"/>
                  </a:lnTo>
                  <a:lnTo>
                    <a:pt x="0" y="272024"/>
                  </a:lnTo>
                  <a:lnTo>
                    <a:pt x="0" y="90674"/>
                  </a:lnTo>
                  <a:close/>
                </a:path>
              </a:pathLst>
            </a:custGeom>
            <a:ln w="9524">
              <a:solidFill>
                <a:srgbClr val="303030"/>
              </a:solidFill>
            </a:ln>
          </p:spPr>
          <p:txBody>
            <a:bodyPr wrap="square" lIns="0" tIns="0" rIns="0" bIns="0" rtlCol="0"/>
            <a:lstStyle/>
            <a:p/>
          </p:txBody>
        </p:sp>
      </p:grpSp>
      <p:grpSp>
        <p:nvGrpSpPr>
          <p:cNvPr id="18" name="object 18" descr=""/>
          <p:cNvGrpSpPr/>
          <p:nvPr/>
        </p:nvGrpSpPr>
        <p:grpSpPr>
          <a:xfrm>
            <a:off x="5841337" y="965187"/>
            <a:ext cx="798830" cy="372745"/>
            <a:chOff x="5841337" y="965187"/>
            <a:chExt cx="798830" cy="372745"/>
          </a:xfrm>
        </p:grpSpPr>
        <p:sp>
          <p:nvSpPr>
            <p:cNvPr id="19" name="object 19" descr=""/>
            <p:cNvSpPr/>
            <p:nvPr/>
          </p:nvSpPr>
          <p:spPr>
            <a:xfrm>
              <a:off x="5846100" y="969950"/>
              <a:ext cx="789305" cy="363220"/>
            </a:xfrm>
            <a:custGeom>
              <a:avLst/>
              <a:gdLst/>
              <a:ahLst/>
              <a:cxnLst/>
              <a:rect l="l" t="t" r="r" b="b"/>
              <a:pathLst>
                <a:path w="789304" h="363219">
                  <a:moveTo>
                    <a:pt x="607349" y="362699"/>
                  </a:moveTo>
                  <a:lnTo>
                    <a:pt x="607349" y="272024"/>
                  </a:lnTo>
                  <a:lnTo>
                    <a:pt x="0" y="272024"/>
                  </a:lnTo>
                  <a:lnTo>
                    <a:pt x="0" y="90674"/>
                  </a:lnTo>
                  <a:lnTo>
                    <a:pt x="607349" y="90674"/>
                  </a:lnTo>
                  <a:lnTo>
                    <a:pt x="607349" y="0"/>
                  </a:lnTo>
                  <a:lnTo>
                    <a:pt x="788699" y="181349"/>
                  </a:lnTo>
                  <a:lnTo>
                    <a:pt x="607349" y="362699"/>
                  </a:lnTo>
                  <a:close/>
                </a:path>
              </a:pathLst>
            </a:custGeom>
            <a:solidFill>
              <a:srgbClr val="9FC5E7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20" name="object 20" descr=""/>
            <p:cNvSpPr/>
            <p:nvPr/>
          </p:nvSpPr>
          <p:spPr>
            <a:xfrm>
              <a:off x="5846100" y="969950"/>
              <a:ext cx="789305" cy="363220"/>
            </a:xfrm>
            <a:custGeom>
              <a:avLst/>
              <a:gdLst/>
              <a:ahLst/>
              <a:cxnLst/>
              <a:rect l="l" t="t" r="r" b="b"/>
              <a:pathLst>
                <a:path w="789304" h="363219">
                  <a:moveTo>
                    <a:pt x="0" y="90674"/>
                  </a:moveTo>
                  <a:lnTo>
                    <a:pt x="607349" y="90674"/>
                  </a:lnTo>
                  <a:lnTo>
                    <a:pt x="607349" y="0"/>
                  </a:lnTo>
                  <a:lnTo>
                    <a:pt x="788699" y="181349"/>
                  </a:lnTo>
                  <a:lnTo>
                    <a:pt x="607349" y="362699"/>
                  </a:lnTo>
                  <a:lnTo>
                    <a:pt x="607349" y="272024"/>
                  </a:lnTo>
                  <a:lnTo>
                    <a:pt x="0" y="272024"/>
                  </a:lnTo>
                  <a:lnTo>
                    <a:pt x="0" y="90674"/>
                  </a:lnTo>
                  <a:close/>
                </a:path>
              </a:pathLst>
            </a:custGeom>
            <a:ln w="9524">
              <a:solidFill>
                <a:srgbClr val="303030"/>
              </a:solidFill>
            </a:ln>
          </p:spPr>
          <p:txBody>
            <a:bodyPr wrap="square" lIns="0" tIns="0" rIns="0" bIns="0" rtlCol="0"/>
            <a:lstStyle/>
            <a:p/>
          </p:txBody>
        </p:sp>
      </p:grpSp>
      <p:pic>
        <p:nvPicPr>
          <p:cNvPr id="21" name="object 21" descr="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2286199" y="2096274"/>
            <a:ext cx="3557124" cy="2894824"/>
          </a:xfrm>
          <a:prstGeom prst="rect">
            <a:avLst/>
          </a:prstGeom>
        </p:spPr>
      </p:pic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 descr=""/>
          <p:cNvGrpSpPr/>
          <p:nvPr/>
        </p:nvGrpSpPr>
        <p:grpSpPr>
          <a:xfrm>
            <a:off x="0" y="0"/>
            <a:ext cx="9144000" cy="5143500"/>
            <a:chOff x="0" y="0"/>
            <a:chExt cx="9144000" cy="5143500"/>
          </a:xfrm>
        </p:grpSpPr>
        <p:pic>
          <p:nvPicPr>
            <p:cNvPr id="3" name="object 3" descr="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1532310" y="1314000"/>
              <a:ext cx="5459339" cy="3829499"/>
            </a:xfrm>
            <a:prstGeom prst="rect">
              <a:avLst/>
            </a:prstGeom>
          </p:spPr>
        </p:pic>
        <p:pic>
          <p:nvPicPr>
            <p:cNvPr id="4" name="object 4" descr="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0" y="0"/>
              <a:ext cx="9143999" cy="1313999"/>
            </a:xfrm>
            <a:prstGeom prst="rect">
              <a:avLst/>
            </a:prstGeom>
          </p:spPr>
        </p:pic>
      </p:grp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 descr="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7679372" cy="4974387"/>
          </a:xfrm>
          <a:prstGeom prst="rect">
            <a:avLst/>
          </a:prstGeom>
        </p:spPr>
      </p:pic>
      <p:pic>
        <p:nvPicPr>
          <p:cNvPr id="3" name="object 3" descr="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8010490" y="586196"/>
            <a:ext cx="865998" cy="408203"/>
          </a:xfrm>
          <a:prstGeom prst="rect">
            <a:avLst/>
          </a:prstGeom>
        </p:spPr>
      </p:pic>
      <p:pic>
        <p:nvPicPr>
          <p:cNvPr id="4" name="object 4" descr=""/>
          <p:cNvPicPr/>
          <p:nvPr/>
        </p:nvPicPr>
        <p:blipFill>
          <a:blip r:embed="rId4" cstate="print"/>
          <a:stretch>
            <a:fillRect/>
          </a:stretch>
        </p:blipFill>
        <p:spPr>
          <a:xfrm>
            <a:off x="8010490" y="1829941"/>
            <a:ext cx="865998" cy="414582"/>
          </a:xfrm>
          <a:prstGeom prst="rect">
            <a:avLst/>
          </a:prstGeom>
        </p:spPr>
      </p:pic>
      <p:pic>
        <p:nvPicPr>
          <p:cNvPr id="5" name="object 5" descr=""/>
          <p:cNvPicPr/>
          <p:nvPr/>
        </p:nvPicPr>
        <p:blipFill>
          <a:blip r:embed="rId5" cstate="print"/>
          <a:stretch>
            <a:fillRect/>
          </a:stretch>
        </p:blipFill>
        <p:spPr>
          <a:xfrm>
            <a:off x="8010490" y="3080066"/>
            <a:ext cx="865998" cy="414582"/>
          </a:xfrm>
          <a:prstGeom prst="rect">
            <a:avLst/>
          </a:prstGeom>
        </p:spPr>
      </p:pic>
      <p:pic>
        <p:nvPicPr>
          <p:cNvPr id="6" name="object 6" descr=""/>
          <p:cNvPicPr/>
          <p:nvPr/>
        </p:nvPicPr>
        <p:blipFill>
          <a:blip r:embed="rId6" cstate="print"/>
          <a:stretch>
            <a:fillRect/>
          </a:stretch>
        </p:blipFill>
        <p:spPr>
          <a:xfrm>
            <a:off x="6558667" y="4489645"/>
            <a:ext cx="1120704" cy="216858"/>
          </a:xfrm>
          <a:prstGeom prst="rect">
            <a:avLst/>
          </a:prstGeom>
        </p:spPr>
      </p:pic>
      <p:pic>
        <p:nvPicPr>
          <p:cNvPr id="7" name="object 7" descr=""/>
          <p:cNvPicPr/>
          <p:nvPr/>
        </p:nvPicPr>
        <p:blipFill>
          <a:blip r:embed="rId7" cstate="print"/>
          <a:stretch>
            <a:fillRect/>
          </a:stretch>
        </p:blipFill>
        <p:spPr>
          <a:xfrm>
            <a:off x="8010490" y="4311056"/>
            <a:ext cx="865998" cy="420960"/>
          </a:xfrm>
          <a:prstGeom prst="rect">
            <a:avLst/>
          </a:prstGeom>
        </p:spPr>
      </p:pic>
      <p:sp>
        <p:nvSpPr>
          <p:cNvPr id="8" name="object 8" descr=""/>
          <p:cNvSpPr/>
          <p:nvPr/>
        </p:nvSpPr>
        <p:spPr>
          <a:xfrm>
            <a:off x="6412214" y="4247276"/>
            <a:ext cx="0" cy="740410"/>
          </a:xfrm>
          <a:custGeom>
            <a:avLst/>
            <a:gdLst/>
            <a:ahLst/>
            <a:cxnLst/>
            <a:rect l="l" t="t" r="r" b="b"/>
            <a:pathLst>
              <a:path w="0" h="740410">
                <a:moveTo>
                  <a:pt x="0" y="739869"/>
                </a:moveTo>
                <a:lnTo>
                  <a:pt x="0" y="0"/>
                </a:lnTo>
              </a:path>
            </a:pathLst>
          </a:custGeom>
          <a:ln w="63676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9" name="object 9" descr=""/>
          <p:cNvSpPr/>
          <p:nvPr/>
        </p:nvSpPr>
        <p:spPr>
          <a:xfrm>
            <a:off x="7628433" y="4247276"/>
            <a:ext cx="0" cy="740410"/>
          </a:xfrm>
          <a:custGeom>
            <a:avLst/>
            <a:gdLst/>
            <a:ahLst/>
            <a:cxnLst/>
            <a:rect l="l" t="t" r="r" b="b"/>
            <a:pathLst>
              <a:path w="0" h="740410">
                <a:moveTo>
                  <a:pt x="0" y="739869"/>
                </a:moveTo>
                <a:lnTo>
                  <a:pt x="0" y="0"/>
                </a:lnTo>
              </a:path>
            </a:pathLst>
          </a:custGeom>
          <a:ln w="50941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0" name="object 10" descr=""/>
          <p:cNvSpPr/>
          <p:nvPr/>
        </p:nvSpPr>
        <p:spPr>
          <a:xfrm>
            <a:off x="7599778" y="0"/>
            <a:ext cx="57785" cy="484505"/>
          </a:xfrm>
          <a:custGeom>
            <a:avLst/>
            <a:gdLst/>
            <a:ahLst/>
            <a:cxnLst/>
            <a:rect l="l" t="t" r="r" b="b"/>
            <a:pathLst>
              <a:path w="57784" h="484505">
                <a:moveTo>
                  <a:pt x="0" y="0"/>
                </a:moveTo>
                <a:lnTo>
                  <a:pt x="57308" y="0"/>
                </a:lnTo>
                <a:lnTo>
                  <a:pt x="57308" y="484145"/>
                </a:lnTo>
                <a:lnTo>
                  <a:pt x="0" y="484145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1" name="object 11" descr=""/>
          <p:cNvSpPr/>
          <p:nvPr/>
        </p:nvSpPr>
        <p:spPr>
          <a:xfrm>
            <a:off x="9112093" y="0"/>
            <a:ext cx="32384" cy="4987290"/>
          </a:xfrm>
          <a:custGeom>
            <a:avLst/>
            <a:gdLst/>
            <a:ahLst/>
            <a:cxnLst/>
            <a:rect l="l" t="t" r="r" b="b"/>
            <a:pathLst>
              <a:path w="32384" h="4987290">
                <a:moveTo>
                  <a:pt x="0" y="0"/>
                </a:moveTo>
                <a:lnTo>
                  <a:pt x="31906" y="0"/>
                </a:lnTo>
                <a:lnTo>
                  <a:pt x="31906" y="4987146"/>
                </a:lnTo>
                <a:lnTo>
                  <a:pt x="0" y="4987146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2" name="object 12" descr=""/>
          <p:cNvSpPr/>
          <p:nvPr/>
        </p:nvSpPr>
        <p:spPr>
          <a:xfrm>
            <a:off x="1999439" y="267287"/>
            <a:ext cx="5667375" cy="0"/>
          </a:xfrm>
          <a:custGeom>
            <a:avLst/>
            <a:gdLst/>
            <a:ahLst/>
            <a:cxnLst/>
            <a:rect l="l" t="t" r="r" b="b"/>
            <a:pathLst>
              <a:path w="5667375" h="0">
                <a:moveTo>
                  <a:pt x="0" y="0"/>
                </a:moveTo>
                <a:lnTo>
                  <a:pt x="5667200" y="0"/>
                </a:lnTo>
              </a:path>
            </a:pathLst>
          </a:custGeom>
          <a:ln w="51025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3" name="object 13" descr=""/>
          <p:cNvSpPr/>
          <p:nvPr/>
        </p:nvSpPr>
        <p:spPr>
          <a:xfrm>
            <a:off x="1999439" y="847702"/>
            <a:ext cx="394970" cy="0"/>
          </a:xfrm>
          <a:custGeom>
            <a:avLst/>
            <a:gdLst/>
            <a:ahLst/>
            <a:cxnLst/>
            <a:rect l="l" t="t" r="r" b="b"/>
            <a:pathLst>
              <a:path w="394969" h="0">
                <a:moveTo>
                  <a:pt x="0" y="0"/>
                </a:moveTo>
                <a:lnTo>
                  <a:pt x="394793" y="0"/>
                </a:lnTo>
              </a:path>
            </a:pathLst>
          </a:custGeom>
          <a:ln w="51025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4" name="object 14" descr=""/>
          <p:cNvSpPr/>
          <p:nvPr/>
        </p:nvSpPr>
        <p:spPr>
          <a:xfrm>
            <a:off x="7679374" y="1211259"/>
            <a:ext cx="1464945" cy="51435"/>
          </a:xfrm>
          <a:custGeom>
            <a:avLst/>
            <a:gdLst/>
            <a:ahLst/>
            <a:cxnLst/>
            <a:rect l="l" t="t" r="r" b="b"/>
            <a:pathLst>
              <a:path w="1464945" h="51434">
                <a:moveTo>
                  <a:pt x="0" y="0"/>
                </a:moveTo>
                <a:lnTo>
                  <a:pt x="1464625" y="0"/>
                </a:lnTo>
                <a:lnTo>
                  <a:pt x="1464625" y="51025"/>
                </a:lnTo>
                <a:lnTo>
                  <a:pt x="0" y="51025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5" name="object 15" descr=""/>
          <p:cNvSpPr/>
          <p:nvPr/>
        </p:nvSpPr>
        <p:spPr>
          <a:xfrm>
            <a:off x="2101321" y="1657732"/>
            <a:ext cx="713740" cy="0"/>
          </a:xfrm>
          <a:custGeom>
            <a:avLst/>
            <a:gdLst/>
            <a:ahLst/>
            <a:cxnLst/>
            <a:rect l="l" t="t" r="r" b="b"/>
            <a:pathLst>
              <a:path w="713739" h="0">
                <a:moveTo>
                  <a:pt x="0" y="0"/>
                </a:moveTo>
                <a:lnTo>
                  <a:pt x="713175" y="0"/>
                </a:lnTo>
              </a:path>
            </a:pathLst>
          </a:custGeom>
          <a:ln w="12756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6" name="object 16" descr=""/>
          <p:cNvSpPr/>
          <p:nvPr/>
        </p:nvSpPr>
        <p:spPr>
          <a:xfrm>
            <a:off x="7679374" y="2455005"/>
            <a:ext cx="1464945" cy="51435"/>
          </a:xfrm>
          <a:custGeom>
            <a:avLst/>
            <a:gdLst/>
            <a:ahLst/>
            <a:cxnLst/>
            <a:rect l="l" t="t" r="r" b="b"/>
            <a:pathLst>
              <a:path w="1464945" h="51435">
                <a:moveTo>
                  <a:pt x="0" y="0"/>
                </a:moveTo>
                <a:lnTo>
                  <a:pt x="1464625" y="0"/>
                </a:lnTo>
                <a:lnTo>
                  <a:pt x="1464625" y="51025"/>
                </a:lnTo>
                <a:lnTo>
                  <a:pt x="0" y="51025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7" name="object 17" descr=""/>
          <p:cNvSpPr/>
          <p:nvPr/>
        </p:nvSpPr>
        <p:spPr>
          <a:xfrm>
            <a:off x="1999439" y="2793049"/>
            <a:ext cx="942975" cy="0"/>
          </a:xfrm>
          <a:custGeom>
            <a:avLst/>
            <a:gdLst/>
            <a:ahLst/>
            <a:cxnLst/>
            <a:rect l="l" t="t" r="r" b="b"/>
            <a:pathLst>
              <a:path w="942975" h="0">
                <a:moveTo>
                  <a:pt x="0" y="0"/>
                </a:moveTo>
                <a:lnTo>
                  <a:pt x="942410" y="0"/>
                </a:lnTo>
              </a:path>
            </a:pathLst>
          </a:custGeom>
          <a:ln w="51025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8" name="object 18" descr=""/>
          <p:cNvSpPr/>
          <p:nvPr/>
        </p:nvSpPr>
        <p:spPr>
          <a:xfrm>
            <a:off x="7679374" y="3705130"/>
            <a:ext cx="1464945" cy="51435"/>
          </a:xfrm>
          <a:custGeom>
            <a:avLst/>
            <a:gdLst/>
            <a:ahLst/>
            <a:cxnLst/>
            <a:rect l="l" t="t" r="r" b="b"/>
            <a:pathLst>
              <a:path w="1464945" h="51435">
                <a:moveTo>
                  <a:pt x="0" y="0"/>
                </a:moveTo>
                <a:lnTo>
                  <a:pt x="1464625" y="0"/>
                </a:lnTo>
                <a:lnTo>
                  <a:pt x="1464625" y="51025"/>
                </a:lnTo>
                <a:lnTo>
                  <a:pt x="0" y="51025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9" name="object 19" descr=""/>
          <p:cNvSpPr/>
          <p:nvPr/>
        </p:nvSpPr>
        <p:spPr>
          <a:xfrm>
            <a:off x="5234200" y="4945687"/>
            <a:ext cx="3910329" cy="32384"/>
          </a:xfrm>
          <a:custGeom>
            <a:avLst/>
            <a:gdLst/>
            <a:ahLst/>
            <a:cxnLst/>
            <a:rect l="l" t="t" r="r" b="b"/>
            <a:pathLst>
              <a:path w="3910329" h="32385">
                <a:moveTo>
                  <a:pt x="0" y="0"/>
                </a:moveTo>
                <a:lnTo>
                  <a:pt x="3909799" y="0"/>
                </a:lnTo>
                <a:lnTo>
                  <a:pt x="3909799" y="31890"/>
                </a:lnTo>
                <a:lnTo>
                  <a:pt x="0" y="31890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20" name="object 20" descr=""/>
          <p:cNvSpPr txBox="1"/>
          <p:nvPr/>
        </p:nvSpPr>
        <p:spPr>
          <a:xfrm>
            <a:off x="1987120" y="82376"/>
            <a:ext cx="5497195" cy="179070"/>
          </a:xfrm>
          <a:prstGeom prst="rect">
            <a:avLst/>
          </a:prstGeom>
        </p:spPr>
        <p:txBody>
          <a:bodyPr wrap="square" lIns="0" tIns="1333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dirty="0" sz="1000" b="1">
                <a:solidFill>
                  <a:srgbClr val="11674F"/>
                </a:solidFill>
                <a:latin typeface="Arial"/>
                <a:cs typeface="Arial"/>
              </a:rPr>
              <a:t>Cincinnati</a:t>
            </a:r>
            <a:r>
              <a:rPr dirty="0" sz="1000" spc="75" b="1">
                <a:solidFill>
                  <a:srgbClr val="11674F"/>
                </a:solidFill>
                <a:latin typeface="Arial"/>
                <a:cs typeface="Arial"/>
              </a:rPr>
              <a:t> </a:t>
            </a:r>
            <a:r>
              <a:rPr dirty="0" sz="1000" b="1">
                <a:solidFill>
                  <a:srgbClr val="11674F"/>
                </a:solidFill>
                <a:latin typeface="Arial"/>
                <a:cs typeface="Arial"/>
              </a:rPr>
              <a:t>Tree</a:t>
            </a:r>
            <a:r>
              <a:rPr dirty="0" sz="1000" spc="60" b="1">
                <a:solidFill>
                  <a:srgbClr val="11674F"/>
                </a:solidFill>
                <a:latin typeface="Arial"/>
                <a:cs typeface="Arial"/>
              </a:rPr>
              <a:t> </a:t>
            </a:r>
            <a:r>
              <a:rPr dirty="0" sz="1000" b="1">
                <a:solidFill>
                  <a:srgbClr val="11674F"/>
                </a:solidFill>
                <a:latin typeface="Arial"/>
                <a:cs typeface="Arial"/>
              </a:rPr>
              <a:t>Inventory</a:t>
            </a:r>
            <a:r>
              <a:rPr dirty="0" sz="1000" b="1">
                <a:solidFill>
                  <a:srgbClr val="2F7060"/>
                </a:solidFill>
                <a:latin typeface="Arial"/>
                <a:cs typeface="Arial"/>
              </a:rPr>
              <a:t>,</a:t>
            </a:r>
            <a:r>
              <a:rPr dirty="0" sz="1000" spc="55" b="1">
                <a:solidFill>
                  <a:srgbClr val="2F7060"/>
                </a:solidFill>
                <a:latin typeface="Arial"/>
                <a:cs typeface="Arial"/>
              </a:rPr>
              <a:t> </a:t>
            </a:r>
            <a:r>
              <a:rPr dirty="0" sz="1000" b="1">
                <a:solidFill>
                  <a:srgbClr val="11674F"/>
                </a:solidFill>
                <a:latin typeface="Arial"/>
                <a:cs typeface="Arial"/>
              </a:rPr>
              <a:t>Canopy</a:t>
            </a:r>
            <a:r>
              <a:rPr dirty="0" sz="1000" spc="80" b="1">
                <a:solidFill>
                  <a:srgbClr val="11674F"/>
                </a:solidFill>
                <a:latin typeface="Arial"/>
                <a:cs typeface="Arial"/>
              </a:rPr>
              <a:t> </a:t>
            </a:r>
            <a:r>
              <a:rPr dirty="0" sz="1000" b="1">
                <a:solidFill>
                  <a:srgbClr val="11674F"/>
                </a:solidFill>
                <a:latin typeface="Arial"/>
                <a:cs typeface="Arial"/>
              </a:rPr>
              <a:t>Stats</a:t>
            </a:r>
            <a:r>
              <a:rPr dirty="0" sz="1000" b="1">
                <a:solidFill>
                  <a:srgbClr val="2F7060"/>
                </a:solidFill>
                <a:latin typeface="Arial"/>
                <a:cs typeface="Arial"/>
              </a:rPr>
              <a:t>,</a:t>
            </a:r>
            <a:r>
              <a:rPr dirty="0" sz="1000" spc="70" b="1">
                <a:solidFill>
                  <a:srgbClr val="2F7060"/>
                </a:solidFill>
                <a:latin typeface="Arial"/>
                <a:cs typeface="Arial"/>
              </a:rPr>
              <a:t> </a:t>
            </a:r>
            <a:r>
              <a:rPr dirty="0" sz="1000" b="1">
                <a:solidFill>
                  <a:srgbClr val="11674F"/>
                </a:solidFill>
                <a:latin typeface="Arial"/>
                <a:cs typeface="Arial"/>
              </a:rPr>
              <a:t>and</a:t>
            </a:r>
            <a:r>
              <a:rPr dirty="0" sz="1000" spc="310" b="1">
                <a:solidFill>
                  <a:srgbClr val="11674F"/>
                </a:solidFill>
                <a:latin typeface="Arial"/>
                <a:cs typeface="Arial"/>
              </a:rPr>
              <a:t> </a:t>
            </a:r>
            <a:r>
              <a:rPr dirty="0" sz="1000" b="1">
                <a:solidFill>
                  <a:srgbClr val="11674F"/>
                </a:solidFill>
                <a:latin typeface="Arial"/>
                <a:cs typeface="Arial"/>
              </a:rPr>
              <a:t>Reforestation</a:t>
            </a:r>
            <a:r>
              <a:rPr dirty="0" sz="1000" spc="254" b="1">
                <a:solidFill>
                  <a:srgbClr val="11674F"/>
                </a:solidFill>
                <a:latin typeface="Arial"/>
                <a:cs typeface="Arial"/>
              </a:rPr>
              <a:t> </a:t>
            </a:r>
            <a:r>
              <a:rPr dirty="0" sz="1000" b="1">
                <a:solidFill>
                  <a:srgbClr val="11674F"/>
                </a:solidFill>
                <a:latin typeface="Arial"/>
                <a:cs typeface="Arial"/>
              </a:rPr>
              <a:t>Goals</a:t>
            </a:r>
            <a:r>
              <a:rPr dirty="0" sz="1000" spc="-15" b="1">
                <a:solidFill>
                  <a:srgbClr val="11674F"/>
                </a:solidFill>
                <a:latin typeface="Arial"/>
                <a:cs typeface="Arial"/>
              </a:rPr>
              <a:t> </a:t>
            </a:r>
            <a:r>
              <a:rPr dirty="0" sz="1000" b="1">
                <a:solidFill>
                  <a:srgbClr val="11674F"/>
                </a:solidFill>
                <a:latin typeface="Arial"/>
                <a:cs typeface="Arial"/>
              </a:rPr>
              <a:t>Totals</a:t>
            </a:r>
            <a:r>
              <a:rPr dirty="0" sz="1000" spc="30" b="1">
                <a:solidFill>
                  <a:srgbClr val="11674F"/>
                </a:solidFill>
                <a:latin typeface="Arial"/>
                <a:cs typeface="Arial"/>
              </a:rPr>
              <a:t> </a:t>
            </a:r>
            <a:r>
              <a:rPr dirty="0" sz="1000" spc="105" b="1">
                <a:solidFill>
                  <a:srgbClr val="11674F"/>
                </a:solidFill>
                <a:latin typeface="Arial"/>
                <a:cs typeface="Arial"/>
              </a:rPr>
              <a:t>(2020</a:t>
            </a:r>
            <a:r>
              <a:rPr dirty="0" sz="1000" spc="40" b="1">
                <a:solidFill>
                  <a:srgbClr val="11674F"/>
                </a:solidFill>
                <a:latin typeface="Arial"/>
                <a:cs typeface="Arial"/>
              </a:rPr>
              <a:t> </a:t>
            </a:r>
            <a:r>
              <a:rPr dirty="0" sz="1000" spc="70" b="1">
                <a:solidFill>
                  <a:srgbClr val="11674F"/>
                </a:solidFill>
                <a:latin typeface="Arial"/>
                <a:cs typeface="Arial"/>
              </a:rPr>
              <a:t>-</a:t>
            </a:r>
            <a:r>
              <a:rPr dirty="0" sz="1000" spc="110" b="1">
                <a:solidFill>
                  <a:srgbClr val="11674F"/>
                </a:solidFill>
                <a:latin typeface="Arial"/>
                <a:cs typeface="Arial"/>
              </a:rPr>
              <a:t> </a:t>
            </a:r>
            <a:r>
              <a:rPr dirty="0" sz="1000" spc="80" b="1">
                <a:solidFill>
                  <a:srgbClr val="11674F"/>
                </a:solidFill>
                <a:latin typeface="Arial"/>
                <a:cs typeface="Arial"/>
              </a:rPr>
              <a:t>2030)</a:t>
            </a:r>
            <a:endParaRPr sz="1000">
              <a:latin typeface="Arial"/>
              <a:cs typeface="Arial"/>
            </a:endParaRPr>
          </a:p>
        </p:txBody>
      </p:sp>
      <p:sp>
        <p:nvSpPr>
          <p:cNvPr id="21" name="object 21" descr=""/>
          <p:cNvSpPr txBox="1"/>
          <p:nvPr/>
        </p:nvSpPr>
        <p:spPr>
          <a:xfrm>
            <a:off x="2104094" y="267343"/>
            <a:ext cx="5288915" cy="497840"/>
          </a:xfrm>
          <a:prstGeom prst="rect">
            <a:avLst/>
          </a:prstGeom>
        </p:spPr>
        <p:txBody>
          <a:bodyPr wrap="square" lIns="0" tIns="1333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  <a:tabLst>
                <a:tab pos="4394200" algn="l"/>
              </a:tabLst>
            </a:pPr>
            <a:r>
              <a:rPr dirty="0" sz="950">
                <a:solidFill>
                  <a:srgbClr val="2F7060"/>
                </a:solidFill>
                <a:latin typeface="Times New Roman"/>
                <a:cs typeface="Times New Roman"/>
              </a:rPr>
              <a:t>Total</a:t>
            </a:r>
            <a:r>
              <a:rPr dirty="0" sz="950" spc="114">
                <a:solidFill>
                  <a:srgbClr val="2F7060"/>
                </a:solidFill>
                <a:latin typeface="Times New Roman"/>
                <a:cs typeface="Times New Roman"/>
              </a:rPr>
              <a:t> </a:t>
            </a:r>
            <a:r>
              <a:rPr dirty="0" sz="950" spc="45">
                <a:solidFill>
                  <a:srgbClr val="11674F"/>
                </a:solidFill>
                <a:latin typeface="Times New Roman"/>
                <a:cs typeface="Times New Roman"/>
              </a:rPr>
              <a:t>E</a:t>
            </a:r>
            <a:r>
              <a:rPr dirty="0" sz="950" spc="45">
                <a:solidFill>
                  <a:srgbClr val="2F7060"/>
                </a:solidFill>
                <a:latin typeface="Times New Roman"/>
                <a:cs typeface="Times New Roman"/>
              </a:rPr>
              <a:t>st</a:t>
            </a:r>
            <a:r>
              <a:rPr dirty="0" sz="950" spc="45">
                <a:solidFill>
                  <a:srgbClr val="11674F"/>
                </a:solidFill>
                <a:latin typeface="Times New Roman"/>
                <a:cs typeface="Times New Roman"/>
              </a:rPr>
              <a:t>i</a:t>
            </a:r>
            <a:r>
              <a:rPr dirty="0" sz="950" spc="45">
                <a:solidFill>
                  <a:srgbClr val="2F7060"/>
                </a:solidFill>
                <a:latin typeface="Times New Roman"/>
                <a:cs typeface="Times New Roman"/>
              </a:rPr>
              <a:t>ma</a:t>
            </a:r>
            <a:r>
              <a:rPr dirty="0" sz="950" spc="45">
                <a:solidFill>
                  <a:srgbClr val="11674F"/>
                </a:solidFill>
                <a:latin typeface="Times New Roman"/>
                <a:cs typeface="Times New Roman"/>
              </a:rPr>
              <a:t>t</a:t>
            </a:r>
            <a:r>
              <a:rPr dirty="0" sz="950" spc="45">
                <a:solidFill>
                  <a:srgbClr val="2F7060"/>
                </a:solidFill>
                <a:latin typeface="Times New Roman"/>
                <a:cs typeface="Times New Roman"/>
              </a:rPr>
              <a:t>ed</a:t>
            </a:r>
            <a:r>
              <a:rPr dirty="0" sz="950" spc="60">
                <a:solidFill>
                  <a:srgbClr val="2F7060"/>
                </a:solidFill>
                <a:latin typeface="Times New Roman"/>
                <a:cs typeface="Times New Roman"/>
              </a:rPr>
              <a:t> </a:t>
            </a:r>
            <a:r>
              <a:rPr dirty="0" sz="950" spc="-10">
                <a:solidFill>
                  <a:srgbClr val="11674F"/>
                </a:solidFill>
                <a:latin typeface="Times New Roman"/>
                <a:cs typeface="Times New Roman"/>
              </a:rPr>
              <a:t>Tree</a:t>
            </a:r>
            <a:r>
              <a:rPr dirty="0" sz="950" spc="-10">
                <a:solidFill>
                  <a:srgbClr val="2F7060"/>
                </a:solidFill>
                <a:latin typeface="Times New Roman"/>
                <a:cs typeface="Times New Roman"/>
              </a:rPr>
              <a:t>s</a:t>
            </a:r>
            <a:r>
              <a:rPr dirty="0" sz="950">
                <a:solidFill>
                  <a:srgbClr val="2F7060"/>
                </a:solidFill>
                <a:latin typeface="Times New Roman"/>
                <a:cs typeface="Times New Roman"/>
              </a:rPr>
              <a:t>	</a:t>
            </a:r>
            <a:r>
              <a:rPr dirty="0" sz="1000" b="1">
                <a:solidFill>
                  <a:srgbClr val="BD601F"/>
                </a:solidFill>
                <a:latin typeface="Arial"/>
                <a:cs typeface="Arial"/>
              </a:rPr>
              <a:t>Planned</a:t>
            </a:r>
            <a:r>
              <a:rPr dirty="0" sz="1000" spc="240" b="1">
                <a:solidFill>
                  <a:srgbClr val="BD601F"/>
                </a:solidFill>
                <a:latin typeface="Arial"/>
                <a:cs typeface="Arial"/>
              </a:rPr>
              <a:t> </a:t>
            </a:r>
            <a:r>
              <a:rPr dirty="0" sz="1000" spc="-10" b="1">
                <a:solidFill>
                  <a:srgbClr val="BD601F"/>
                </a:solidFill>
                <a:latin typeface="Arial"/>
                <a:cs typeface="Arial"/>
              </a:rPr>
              <a:t>Sites</a:t>
            </a:r>
            <a:endParaRPr sz="1000">
              <a:latin typeface="Arial"/>
              <a:cs typeface="Arial"/>
            </a:endParaRPr>
          </a:p>
          <a:p>
            <a:pPr marL="282575">
              <a:lnSpc>
                <a:spcPct val="100000"/>
              </a:lnSpc>
              <a:spcBef>
                <a:spcPts val="110"/>
              </a:spcBef>
            </a:pPr>
            <a:r>
              <a:rPr dirty="0" sz="2000" spc="114" b="1">
                <a:solidFill>
                  <a:srgbClr val="11674F"/>
                </a:solidFill>
                <a:latin typeface="Arial"/>
                <a:cs typeface="Arial"/>
              </a:rPr>
              <a:t>1.6M</a:t>
            </a:r>
            <a:endParaRPr sz="2000">
              <a:latin typeface="Arial"/>
              <a:cs typeface="Arial"/>
            </a:endParaRPr>
          </a:p>
        </p:txBody>
      </p:sp>
      <p:sp>
        <p:nvSpPr>
          <p:cNvPr id="22" name="object 22" descr=""/>
          <p:cNvSpPr txBox="1"/>
          <p:nvPr/>
        </p:nvSpPr>
        <p:spPr>
          <a:xfrm>
            <a:off x="3652767" y="318369"/>
            <a:ext cx="1007744" cy="451484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algn="ctr">
              <a:lnSpc>
                <a:spcPts val="715"/>
              </a:lnSpc>
              <a:spcBef>
                <a:spcPts val="100"/>
              </a:spcBef>
            </a:pPr>
            <a:r>
              <a:rPr dirty="0" sz="600">
                <a:solidFill>
                  <a:srgbClr val="428070"/>
                </a:solidFill>
                <a:latin typeface="Times New Roman"/>
                <a:cs typeface="Times New Roman"/>
              </a:rPr>
              <a:t>Tota</a:t>
            </a:r>
            <a:r>
              <a:rPr dirty="0" sz="600">
                <a:solidFill>
                  <a:srgbClr val="64A595"/>
                </a:solidFill>
                <a:latin typeface="Times New Roman"/>
                <a:cs typeface="Times New Roman"/>
              </a:rPr>
              <a:t>l</a:t>
            </a:r>
            <a:r>
              <a:rPr dirty="0" sz="600" spc="200">
                <a:solidFill>
                  <a:srgbClr val="64A595"/>
                </a:solidFill>
                <a:latin typeface="Times New Roman"/>
                <a:cs typeface="Times New Roman"/>
              </a:rPr>
              <a:t> </a:t>
            </a:r>
            <a:r>
              <a:rPr dirty="0" sz="600">
                <a:solidFill>
                  <a:srgbClr val="428070"/>
                </a:solidFill>
                <a:latin typeface="Times New Roman"/>
                <a:cs typeface="Times New Roman"/>
              </a:rPr>
              <a:t>StreetTrees</a:t>
            </a:r>
            <a:r>
              <a:rPr dirty="0" sz="600" spc="145">
                <a:solidFill>
                  <a:srgbClr val="428070"/>
                </a:solidFill>
                <a:latin typeface="Times New Roman"/>
                <a:cs typeface="Times New Roman"/>
              </a:rPr>
              <a:t> </a:t>
            </a:r>
            <a:r>
              <a:rPr dirty="0" sz="600" spc="-10">
                <a:solidFill>
                  <a:srgbClr val="62857E"/>
                </a:solidFill>
                <a:latin typeface="Times New Roman"/>
                <a:cs typeface="Times New Roman"/>
              </a:rPr>
              <a:t>I</a:t>
            </a:r>
            <a:r>
              <a:rPr dirty="0" sz="600" spc="-10">
                <a:solidFill>
                  <a:srgbClr val="11674F"/>
                </a:solidFill>
                <a:latin typeface="Times New Roman"/>
                <a:cs typeface="Times New Roman"/>
              </a:rPr>
              <a:t>n</a:t>
            </a:r>
            <a:r>
              <a:rPr dirty="0" sz="600" spc="-10">
                <a:solidFill>
                  <a:srgbClr val="428070"/>
                </a:solidFill>
                <a:latin typeface="Times New Roman"/>
                <a:cs typeface="Times New Roman"/>
              </a:rPr>
              <a:t>ventoried</a:t>
            </a:r>
            <a:endParaRPr sz="600">
              <a:latin typeface="Times New Roman"/>
              <a:cs typeface="Times New Roman"/>
            </a:endParaRPr>
          </a:p>
          <a:p>
            <a:pPr algn="ctr" marL="16510">
              <a:lnSpc>
                <a:spcPts val="2635"/>
              </a:lnSpc>
            </a:pPr>
            <a:r>
              <a:rPr dirty="0" sz="2200" spc="80" b="1">
                <a:solidFill>
                  <a:srgbClr val="11674F"/>
                </a:solidFill>
                <a:latin typeface="Arial"/>
                <a:cs typeface="Arial"/>
              </a:rPr>
              <a:t>50k</a:t>
            </a:r>
            <a:endParaRPr sz="2200">
              <a:latin typeface="Arial"/>
              <a:cs typeface="Arial"/>
            </a:endParaRPr>
          </a:p>
        </p:txBody>
      </p:sp>
      <p:sp>
        <p:nvSpPr>
          <p:cNvPr id="23" name="object 23" descr=""/>
          <p:cNvSpPr txBox="1"/>
          <p:nvPr/>
        </p:nvSpPr>
        <p:spPr>
          <a:xfrm>
            <a:off x="7937698" y="107889"/>
            <a:ext cx="901700" cy="171450"/>
          </a:xfrm>
          <a:prstGeom prst="rect">
            <a:avLst/>
          </a:prstGeom>
        </p:spPr>
        <p:txBody>
          <a:bodyPr wrap="square" lIns="0" tIns="1333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dirty="0" sz="950">
                <a:solidFill>
                  <a:srgbClr val="218264"/>
                </a:solidFill>
                <a:latin typeface="Arial"/>
                <a:cs typeface="Arial"/>
              </a:rPr>
              <a:t>T</a:t>
            </a:r>
            <a:r>
              <a:rPr dirty="0" sz="950">
                <a:solidFill>
                  <a:srgbClr val="428070"/>
                </a:solidFill>
                <a:latin typeface="Arial"/>
                <a:cs typeface="Arial"/>
              </a:rPr>
              <a:t>ree </a:t>
            </a:r>
            <a:r>
              <a:rPr dirty="0" sz="950" spc="60">
                <a:solidFill>
                  <a:srgbClr val="2F7060"/>
                </a:solidFill>
                <a:latin typeface="Arial"/>
                <a:cs typeface="Arial"/>
              </a:rPr>
              <a:t>Canopy%</a:t>
            </a:r>
            <a:endParaRPr sz="950">
              <a:latin typeface="Arial"/>
              <a:cs typeface="Arial"/>
            </a:endParaRPr>
          </a:p>
        </p:txBody>
      </p:sp>
      <p:sp>
        <p:nvSpPr>
          <p:cNvPr id="24" name="object 24" descr=""/>
          <p:cNvSpPr txBox="1"/>
          <p:nvPr/>
        </p:nvSpPr>
        <p:spPr>
          <a:xfrm>
            <a:off x="2044372" y="940879"/>
            <a:ext cx="680085" cy="363855"/>
          </a:xfrm>
          <a:prstGeom prst="rect">
            <a:avLst/>
          </a:prstGeom>
        </p:spPr>
        <p:txBody>
          <a:bodyPr wrap="square" lIns="0" tIns="6350" rIns="0" bIns="0" rtlCol="0" vert="horz">
            <a:spAutoFit/>
          </a:bodyPr>
          <a:lstStyle/>
          <a:p>
            <a:pPr marL="12700" marR="5080">
              <a:lnSpc>
                <a:spcPct val="115900"/>
              </a:lnSpc>
              <a:spcBef>
                <a:spcPts val="50"/>
              </a:spcBef>
            </a:pPr>
            <a:r>
              <a:rPr dirty="0" sz="650" spc="-10" b="1">
                <a:solidFill>
                  <a:srgbClr val="333333"/>
                </a:solidFill>
                <a:latin typeface="Arial"/>
                <a:cs typeface="Arial"/>
              </a:rPr>
              <a:t>Priority</a:t>
            </a:r>
            <a:r>
              <a:rPr dirty="0" sz="650" spc="500" b="1">
                <a:solidFill>
                  <a:srgbClr val="333333"/>
                </a:solidFill>
                <a:latin typeface="Arial"/>
                <a:cs typeface="Arial"/>
              </a:rPr>
              <a:t> </a:t>
            </a:r>
            <a:r>
              <a:rPr dirty="0" sz="650" spc="-10" b="1">
                <a:solidFill>
                  <a:srgbClr val="333333"/>
                </a:solidFill>
                <a:latin typeface="Arial"/>
                <a:cs typeface="Arial"/>
              </a:rPr>
              <a:t>Reforestation</a:t>
            </a:r>
            <a:r>
              <a:rPr dirty="0" sz="650" spc="500" b="1">
                <a:solidFill>
                  <a:srgbClr val="333333"/>
                </a:solidFill>
                <a:latin typeface="Arial"/>
                <a:cs typeface="Arial"/>
              </a:rPr>
              <a:t> </a:t>
            </a:r>
            <a:r>
              <a:rPr dirty="0" sz="650" spc="-10" b="1">
                <a:solidFill>
                  <a:srgbClr val="1A1A1A"/>
                </a:solidFill>
                <a:latin typeface="Arial"/>
                <a:cs typeface="Arial"/>
              </a:rPr>
              <a:t>Neighborhoods</a:t>
            </a:r>
            <a:endParaRPr sz="650">
              <a:latin typeface="Arial"/>
              <a:cs typeface="Arial"/>
            </a:endParaRPr>
          </a:p>
        </p:txBody>
      </p:sp>
      <p:sp>
        <p:nvSpPr>
          <p:cNvPr id="25" name="object 25" descr=""/>
          <p:cNvSpPr txBox="1"/>
          <p:nvPr/>
        </p:nvSpPr>
        <p:spPr>
          <a:xfrm>
            <a:off x="8212760" y="433176"/>
            <a:ext cx="360680" cy="140335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  <a:tabLst>
                <a:tab pos="245110" algn="l"/>
              </a:tabLst>
            </a:pPr>
            <a:r>
              <a:rPr dirty="0" sz="750" spc="-25">
                <a:solidFill>
                  <a:srgbClr val="464646"/>
                </a:solidFill>
                <a:latin typeface="Times New Roman"/>
                <a:cs typeface="Times New Roman"/>
              </a:rPr>
              <a:t>40</a:t>
            </a:r>
            <a:r>
              <a:rPr dirty="0" sz="750">
                <a:solidFill>
                  <a:srgbClr val="464646"/>
                </a:solidFill>
                <a:latin typeface="Times New Roman"/>
                <a:cs typeface="Times New Roman"/>
              </a:rPr>
              <a:t>	</a:t>
            </a:r>
            <a:r>
              <a:rPr dirty="0" sz="750" spc="-25">
                <a:solidFill>
                  <a:srgbClr val="333333"/>
                </a:solidFill>
                <a:latin typeface="Times New Roman"/>
                <a:cs typeface="Times New Roman"/>
              </a:rPr>
              <a:t>60</a:t>
            </a:r>
            <a:endParaRPr sz="750">
              <a:latin typeface="Times New Roman"/>
              <a:cs typeface="Times New Roman"/>
            </a:endParaRPr>
          </a:p>
        </p:txBody>
      </p:sp>
      <p:sp>
        <p:nvSpPr>
          <p:cNvPr id="26" name="object 26" descr=""/>
          <p:cNvSpPr txBox="1"/>
          <p:nvPr/>
        </p:nvSpPr>
        <p:spPr>
          <a:xfrm>
            <a:off x="7676414" y="1102885"/>
            <a:ext cx="854710" cy="109855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500" spc="-75" b="1">
                <a:solidFill>
                  <a:srgbClr val="5D5D5D"/>
                </a:solidFill>
                <a:latin typeface="Arial"/>
                <a:cs typeface="Arial"/>
              </a:rPr>
              <a:t>C.asr</a:t>
            </a:r>
            <a:r>
              <a:rPr dirty="0" sz="500" spc="-55" b="1">
                <a:solidFill>
                  <a:srgbClr val="5D5D5D"/>
                </a:solidFill>
                <a:latin typeface="Arial"/>
                <a:cs typeface="Arial"/>
              </a:rPr>
              <a:t> </a:t>
            </a:r>
            <a:r>
              <a:rPr dirty="0" sz="550" b="1" i="1">
                <a:solidFill>
                  <a:srgbClr val="828282"/>
                </a:solidFill>
                <a:latin typeface="Times New Roman"/>
                <a:cs typeface="Times New Roman"/>
              </a:rPr>
              <a:t>updare:</a:t>
            </a:r>
            <a:r>
              <a:rPr dirty="0" sz="550" spc="15" b="1" i="1">
                <a:solidFill>
                  <a:srgbClr val="828282"/>
                </a:solidFill>
                <a:latin typeface="Times New Roman"/>
                <a:cs typeface="Times New Roman"/>
              </a:rPr>
              <a:t> </a:t>
            </a:r>
            <a:r>
              <a:rPr dirty="0" sz="550" b="1" i="1">
                <a:solidFill>
                  <a:srgbClr val="727272"/>
                </a:solidFill>
                <a:latin typeface="Times New Roman"/>
                <a:cs typeface="Times New Roman"/>
              </a:rPr>
              <a:t>39</a:t>
            </a:r>
            <a:r>
              <a:rPr dirty="0" sz="550" spc="85" b="1" i="1">
                <a:solidFill>
                  <a:srgbClr val="727272"/>
                </a:solidFill>
                <a:latin typeface="Times New Roman"/>
                <a:cs typeface="Times New Roman"/>
              </a:rPr>
              <a:t> </a:t>
            </a:r>
            <a:r>
              <a:rPr dirty="0" sz="550" b="1" i="1">
                <a:solidFill>
                  <a:srgbClr val="727272"/>
                </a:solidFill>
                <a:latin typeface="Times New Roman"/>
                <a:cs typeface="Times New Roman"/>
              </a:rPr>
              <a:t>seconds</a:t>
            </a:r>
            <a:r>
              <a:rPr dirty="0" sz="550" spc="-45" b="1" i="1">
                <a:solidFill>
                  <a:srgbClr val="727272"/>
                </a:solidFill>
                <a:latin typeface="Times New Roman"/>
                <a:cs typeface="Times New Roman"/>
              </a:rPr>
              <a:t> </a:t>
            </a:r>
            <a:r>
              <a:rPr dirty="0" sz="550" spc="-25" b="1" i="1">
                <a:solidFill>
                  <a:srgbClr val="5D5D5D"/>
                </a:solidFill>
                <a:latin typeface="Times New Roman"/>
                <a:cs typeface="Times New Roman"/>
              </a:rPr>
              <a:t>ago</a:t>
            </a:r>
            <a:endParaRPr sz="550">
              <a:latin typeface="Times New Roman"/>
              <a:cs typeface="Times New Roman"/>
            </a:endParaRPr>
          </a:p>
        </p:txBody>
      </p:sp>
      <p:sp>
        <p:nvSpPr>
          <p:cNvPr id="27" name="object 27" descr=""/>
          <p:cNvSpPr txBox="1"/>
          <p:nvPr/>
        </p:nvSpPr>
        <p:spPr>
          <a:xfrm>
            <a:off x="7744567" y="1351634"/>
            <a:ext cx="1283335" cy="472440"/>
          </a:xfrm>
          <a:prstGeom prst="rect">
            <a:avLst/>
          </a:prstGeom>
        </p:spPr>
        <p:txBody>
          <a:bodyPr wrap="square" lIns="0" tIns="1333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dirty="0" sz="950">
                <a:solidFill>
                  <a:srgbClr val="5D5D5D"/>
                </a:solidFill>
                <a:latin typeface="Arial"/>
                <a:cs typeface="Arial"/>
              </a:rPr>
              <a:t>Impervious</a:t>
            </a:r>
            <a:r>
              <a:rPr dirty="0" sz="950" spc="390">
                <a:solidFill>
                  <a:srgbClr val="5D5D5D"/>
                </a:solidFill>
                <a:latin typeface="Arial"/>
                <a:cs typeface="Arial"/>
              </a:rPr>
              <a:t> </a:t>
            </a:r>
            <a:r>
              <a:rPr dirty="0" sz="950" spc="40">
                <a:solidFill>
                  <a:srgbClr val="5D5D5D"/>
                </a:solidFill>
                <a:latin typeface="Arial"/>
                <a:cs typeface="Arial"/>
              </a:rPr>
              <a:t>Surface%</a:t>
            </a:r>
            <a:endParaRPr sz="950">
              <a:latin typeface="Arial"/>
              <a:cs typeface="Arial"/>
            </a:endParaRPr>
          </a:p>
          <a:p>
            <a:pPr>
              <a:lnSpc>
                <a:spcPct val="100000"/>
              </a:lnSpc>
              <a:spcBef>
                <a:spcPts val="30"/>
              </a:spcBef>
            </a:pPr>
            <a:endParaRPr sz="1250">
              <a:latin typeface="Arial"/>
              <a:cs typeface="Arial"/>
            </a:endParaRPr>
          </a:p>
          <a:p>
            <a:pPr marL="480695">
              <a:lnSpc>
                <a:spcPct val="100000"/>
              </a:lnSpc>
              <a:tabLst>
                <a:tab pos="713740" algn="l"/>
              </a:tabLst>
            </a:pPr>
            <a:r>
              <a:rPr dirty="0" sz="750" spc="-25">
                <a:solidFill>
                  <a:srgbClr val="464646"/>
                </a:solidFill>
                <a:latin typeface="Times New Roman"/>
                <a:cs typeface="Times New Roman"/>
              </a:rPr>
              <a:t>40</a:t>
            </a:r>
            <a:r>
              <a:rPr dirty="0" sz="750">
                <a:solidFill>
                  <a:srgbClr val="464646"/>
                </a:solidFill>
                <a:latin typeface="Times New Roman"/>
                <a:cs typeface="Times New Roman"/>
              </a:rPr>
              <a:t>	</a:t>
            </a:r>
            <a:r>
              <a:rPr dirty="0" sz="750" spc="-25">
                <a:solidFill>
                  <a:srgbClr val="333333"/>
                </a:solidFill>
                <a:latin typeface="Times New Roman"/>
                <a:cs typeface="Times New Roman"/>
              </a:rPr>
              <a:t>60</a:t>
            </a:r>
            <a:endParaRPr sz="750">
              <a:latin typeface="Times New Roman"/>
              <a:cs typeface="Times New Roman"/>
            </a:endParaRPr>
          </a:p>
        </p:txBody>
      </p:sp>
      <p:sp>
        <p:nvSpPr>
          <p:cNvPr id="28" name="object 28" descr=""/>
          <p:cNvSpPr txBox="1"/>
          <p:nvPr/>
        </p:nvSpPr>
        <p:spPr>
          <a:xfrm>
            <a:off x="2044372" y="1849133"/>
            <a:ext cx="847090" cy="52705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650" b="1">
                <a:solidFill>
                  <a:srgbClr val="333333"/>
                </a:solidFill>
                <a:latin typeface="Arial"/>
                <a:cs typeface="Arial"/>
              </a:rPr>
              <a:t>Reforestation</a:t>
            </a:r>
            <a:r>
              <a:rPr dirty="0" sz="650" spc="70" b="1">
                <a:solidFill>
                  <a:srgbClr val="333333"/>
                </a:solidFill>
                <a:latin typeface="Arial"/>
                <a:cs typeface="Arial"/>
              </a:rPr>
              <a:t> </a:t>
            </a:r>
            <a:r>
              <a:rPr dirty="0" sz="650" spc="45" b="1">
                <a:solidFill>
                  <a:srgbClr val="333333"/>
                </a:solidFill>
                <a:latin typeface="Arial"/>
                <a:cs typeface="Arial"/>
              </a:rPr>
              <a:t>Need</a:t>
            </a:r>
            <a:endParaRPr sz="650">
              <a:latin typeface="Arial"/>
              <a:cs typeface="Arial"/>
            </a:endParaRPr>
          </a:p>
          <a:p>
            <a:pPr>
              <a:lnSpc>
                <a:spcPct val="100000"/>
              </a:lnSpc>
              <a:spcBef>
                <a:spcPts val="40"/>
              </a:spcBef>
            </a:pPr>
            <a:endParaRPr sz="600">
              <a:latin typeface="Arial"/>
              <a:cs typeface="Arial"/>
            </a:endParaRPr>
          </a:p>
          <a:p>
            <a:pPr marL="53975">
              <a:lnSpc>
                <a:spcPct val="100000"/>
              </a:lnSpc>
            </a:pPr>
            <a:r>
              <a:rPr dirty="0" sz="750">
                <a:solidFill>
                  <a:srgbClr val="5D5D5D"/>
                </a:solidFill>
                <a:latin typeface="Times New Roman"/>
                <a:cs typeface="Times New Roman"/>
              </a:rPr>
              <a:t>T</a:t>
            </a:r>
            <a:r>
              <a:rPr dirty="0" sz="750">
                <a:solidFill>
                  <a:srgbClr val="333333"/>
                </a:solidFill>
                <a:latin typeface="Times New Roman"/>
                <a:cs typeface="Times New Roman"/>
              </a:rPr>
              <a:t>ree</a:t>
            </a:r>
            <a:r>
              <a:rPr dirty="0" sz="750" spc="40">
                <a:solidFill>
                  <a:srgbClr val="333333"/>
                </a:solidFill>
                <a:latin typeface="Times New Roman"/>
                <a:cs typeface="Times New Roman"/>
              </a:rPr>
              <a:t> </a:t>
            </a:r>
            <a:r>
              <a:rPr dirty="0" sz="750">
                <a:solidFill>
                  <a:srgbClr val="464646"/>
                </a:solidFill>
                <a:latin typeface="Times New Roman"/>
                <a:cs typeface="Times New Roman"/>
              </a:rPr>
              <a:t>P</a:t>
            </a:r>
            <a:r>
              <a:rPr dirty="0" sz="750">
                <a:solidFill>
                  <a:srgbClr val="828282"/>
                </a:solidFill>
                <a:latin typeface="Times New Roman"/>
                <a:cs typeface="Times New Roman"/>
              </a:rPr>
              <a:t>l</a:t>
            </a:r>
            <a:r>
              <a:rPr dirty="0" sz="750">
                <a:solidFill>
                  <a:srgbClr val="464646"/>
                </a:solidFill>
                <a:latin typeface="Times New Roman"/>
                <a:cs typeface="Times New Roman"/>
              </a:rPr>
              <a:t>anting</a:t>
            </a:r>
            <a:r>
              <a:rPr dirty="0" sz="750" spc="35">
                <a:solidFill>
                  <a:srgbClr val="464646"/>
                </a:solidFill>
                <a:latin typeface="Times New Roman"/>
                <a:cs typeface="Times New Roman"/>
              </a:rPr>
              <a:t> </a:t>
            </a:r>
            <a:r>
              <a:rPr dirty="0" sz="750" spc="-10">
                <a:solidFill>
                  <a:srgbClr val="333333"/>
                </a:solidFill>
                <a:latin typeface="Times New Roman"/>
                <a:cs typeface="Times New Roman"/>
              </a:rPr>
              <a:t>T</a:t>
            </a:r>
            <a:r>
              <a:rPr dirty="0" sz="750" spc="-10">
                <a:solidFill>
                  <a:srgbClr val="5D5D5D"/>
                </a:solidFill>
                <a:latin typeface="Times New Roman"/>
                <a:cs typeface="Times New Roman"/>
              </a:rPr>
              <a:t>o</a:t>
            </a:r>
            <a:r>
              <a:rPr dirty="0" sz="750" spc="-10">
                <a:solidFill>
                  <a:srgbClr val="333333"/>
                </a:solidFill>
                <a:latin typeface="Times New Roman"/>
                <a:cs typeface="Times New Roman"/>
              </a:rPr>
              <a:t>tali</a:t>
            </a:r>
            <a:endParaRPr sz="75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  <a:spcBef>
                <a:spcPts val="5"/>
              </a:spcBef>
            </a:pPr>
            <a:endParaRPr sz="650">
              <a:latin typeface="Times New Roman"/>
              <a:cs typeface="Times New Roman"/>
            </a:endParaRPr>
          </a:p>
          <a:p>
            <a:pPr marL="297180">
              <a:lnSpc>
                <a:spcPct val="100000"/>
              </a:lnSpc>
              <a:spcBef>
                <a:spcPts val="5"/>
              </a:spcBef>
            </a:pPr>
            <a:r>
              <a:rPr dirty="0" sz="650">
                <a:solidFill>
                  <a:srgbClr val="727272"/>
                </a:solidFill>
                <a:latin typeface="Times New Roman"/>
                <a:cs typeface="Times New Roman"/>
              </a:rPr>
              <a:t>&gt;</a:t>
            </a:r>
            <a:r>
              <a:rPr dirty="0" sz="650" spc="140">
                <a:solidFill>
                  <a:srgbClr val="727272"/>
                </a:solidFill>
                <a:latin typeface="Times New Roman"/>
                <a:cs typeface="Times New Roman"/>
              </a:rPr>
              <a:t> </a:t>
            </a:r>
            <a:r>
              <a:rPr dirty="0" sz="650">
                <a:solidFill>
                  <a:srgbClr val="828282"/>
                </a:solidFill>
                <a:latin typeface="Arial"/>
                <a:cs typeface="Arial"/>
              </a:rPr>
              <a:t>1</a:t>
            </a:r>
            <a:r>
              <a:rPr dirty="0" sz="650">
                <a:solidFill>
                  <a:srgbClr val="5D5D5D"/>
                </a:solidFill>
                <a:latin typeface="Arial"/>
                <a:cs typeface="Arial"/>
              </a:rPr>
              <a:t>74</a:t>
            </a:r>
            <a:r>
              <a:rPr dirty="0" sz="650">
                <a:solidFill>
                  <a:srgbClr val="AEACAC"/>
                </a:solidFill>
                <a:latin typeface="Arial"/>
                <a:cs typeface="Arial"/>
              </a:rPr>
              <a:t>-</a:t>
            </a:r>
            <a:r>
              <a:rPr dirty="0" sz="650" spc="-25">
                <a:solidFill>
                  <a:srgbClr val="464646"/>
                </a:solidFill>
                <a:latin typeface="Arial"/>
                <a:cs typeface="Arial"/>
              </a:rPr>
              <a:t>285</a:t>
            </a:r>
            <a:endParaRPr sz="650">
              <a:latin typeface="Arial"/>
              <a:cs typeface="Arial"/>
            </a:endParaRPr>
          </a:p>
        </p:txBody>
      </p:sp>
      <p:sp>
        <p:nvSpPr>
          <p:cNvPr id="29" name="object 29" descr=""/>
          <p:cNvSpPr txBox="1"/>
          <p:nvPr/>
        </p:nvSpPr>
        <p:spPr>
          <a:xfrm>
            <a:off x="2325955" y="2448682"/>
            <a:ext cx="425450" cy="125095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650">
                <a:solidFill>
                  <a:srgbClr val="5D5D5D"/>
                </a:solidFill>
                <a:latin typeface="Arial"/>
                <a:cs typeface="Arial"/>
              </a:rPr>
              <a:t>&gt;</a:t>
            </a:r>
            <a:r>
              <a:rPr dirty="0" sz="650">
                <a:solidFill>
                  <a:srgbClr val="828282"/>
                </a:solidFill>
                <a:latin typeface="Arial"/>
                <a:cs typeface="Arial"/>
              </a:rPr>
              <a:t>1</a:t>
            </a:r>
            <a:r>
              <a:rPr dirty="0" sz="650">
                <a:solidFill>
                  <a:srgbClr val="5D5D5D"/>
                </a:solidFill>
                <a:latin typeface="Arial"/>
                <a:cs typeface="Arial"/>
              </a:rPr>
              <a:t>00</a:t>
            </a:r>
            <a:r>
              <a:rPr dirty="0" sz="650">
                <a:solidFill>
                  <a:srgbClr val="AEACAC"/>
                </a:solidFill>
                <a:latin typeface="Arial"/>
                <a:cs typeface="Arial"/>
              </a:rPr>
              <a:t>-</a:t>
            </a:r>
            <a:r>
              <a:rPr dirty="0" sz="650" spc="-25">
                <a:solidFill>
                  <a:srgbClr val="333333"/>
                </a:solidFill>
                <a:latin typeface="Arial"/>
                <a:cs typeface="Arial"/>
              </a:rPr>
              <a:t>1</a:t>
            </a:r>
            <a:r>
              <a:rPr dirty="0" sz="650" spc="-25">
                <a:solidFill>
                  <a:srgbClr val="727272"/>
                </a:solidFill>
                <a:latin typeface="Arial"/>
                <a:cs typeface="Arial"/>
              </a:rPr>
              <a:t>7</a:t>
            </a:r>
            <a:r>
              <a:rPr dirty="0" sz="650" spc="-25">
                <a:solidFill>
                  <a:srgbClr val="333333"/>
                </a:solidFill>
                <a:latin typeface="Arial"/>
                <a:cs typeface="Arial"/>
              </a:rPr>
              <a:t>4</a:t>
            </a:r>
            <a:endParaRPr sz="650">
              <a:latin typeface="Arial"/>
              <a:cs typeface="Arial"/>
            </a:endParaRPr>
          </a:p>
        </p:txBody>
      </p:sp>
      <p:sp>
        <p:nvSpPr>
          <p:cNvPr id="30" name="object 30" descr=""/>
          <p:cNvSpPr txBox="1"/>
          <p:nvPr/>
        </p:nvSpPr>
        <p:spPr>
          <a:xfrm>
            <a:off x="2325955" y="2646406"/>
            <a:ext cx="387350" cy="125095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650" spc="55">
                <a:solidFill>
                  <a:srgbClr val="727272"/>
                </a:solidFill>
                <a:latin typeface="Arial"/>
                <a:cs typeface="Arial"/>
              </a:rPr>
              <a:t>&gt;71</a:t>
            </a:r>
            <a:r>
              <a:rPr dirty="0" sz="650" spc="55">
                <a:solidFill>
                  <a:srgbClr val="AEACAC"/>
                </a:solidFill>
                <a:latin typeface="Arial"/>
                <a:cs typeface="Arial"/>
              </a:rPr>
              <a:t>-</a:t>
            </a:r>
            <a:r>
              <a:rPr dirty="0" sz="650" spc="40">
                <a:solidFill>
                  <a:srgbClr val="333333"/>
                </a:solidFill>
                <a:latin typeface="Arial"/>
                <a:cs typeface="Arial"/>
              </a:rPr>
              <a:t>1</a:t>
            </a:r>
            <a:r>
              <a:rPr dirty="0" sz="650" spc="40">
                <a:solidFill>
                  <a:srgbClr val="5D5D5D"/>
                </a:solidFill>
                <a:latin typeface="Arial"/>
                <a:cs typeface="Arial"/>
              </a:rPr>
              <a:t>00</a:t>
            </a:r>
            <a:endParaRPr sz="650">
              <a:latin typeface="Arial"/>
              <a:cs typeface="Arial"/>
            </a:endParaRPr>
          </a:p>
        </p:txBody>
      </p:sp>
      <p:sp>
        <p:nvSpPr>
          <p:cNvPr id="31" name="object 31" descr=""/>
          <p:cNvSpPr txBox="1"/>
          <p:nvPr/>
        </p:nvSpPr>
        <p:spPr>
          <a:xfrm>
            <a:off x="2015749" y="2907911"/>
            <a:ext cx="889635" cy="171450"/>
          </a:xfrm>
          <a:prstGeom prst="rect">
            <a:avLst/>
          </a:prstGeom>
        </p:spPr>
        <p:txBody>
          <a:bodyPr wrap="square" lIns="0" tIns="1333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dirty="0" sz="950" spc="55">
                <a:solidFill>
                  <a:srgbClr val="A05949"/>
                </a:solidFill>
                <a:latin typeface="Arial"/>
                <a:cs typeface="Arial"/>
              </a:rPr>
              <a:t>Ne</a:t>
            </a:r>
            <a:r>
              <a:rPr dirty="0" sz="950" spc="55">
                <a:solidFill>
                  <a:srgbClr val="854638"/>
                </a:solidFill>
                <a:latin typeface="Arial"/>
                <a:cs typeface="Arial"/>
              </a:rPr>
              <a:t>i</a:t>
            </a:r>
            <a:r>
              <a:rPr dirty="0" sz="950" spc="55">
                <a:solidFill>
                  <a:srgbClr val="A05949"/>
                </a:solidFill>
                <a:latin typeface="Arial"/>
                <a:cs typeface="Arial"/>
              </a:rPr>
              <a:t>ghborhood</a:t>
            </a:r>
            <a:endParaRPr sz="950">
              <a:latin typeface="Arial"/>
              <a:cs typeface="Arial"/>
            </a:endParaRPr>
          </a:p>
        </p:txBody>
      </p:sp>
      <p:sp>
        <p:nvSpPr>
          <p:cNvPr id="32" name="object 32" descr=""/>
          <p:cNvSpPr txBox="1"/>
          <p:nvPr/>
        </p:nvSpPr>
        <p:spPr>
          <a:xfrm>
            <a:off x="2027969" y="3341628"/>
            <a:ext cx="918844" cy="26797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 marR="5080" indent="3175">
              <a:lnSpc>
                <a:spcPct val="106000"/>
              </a:lnSpc>
              <a:spcBef>
                <a:spcPts val="100"/>
              </a:spcBef>
            </a:pPr>
            <a:r>
              <a:rPr dirty="0" sz="750">
                <a:solidFill>
                  <a:srgbClr val="5D5D5D"/>
                </a:solidFill>
                <a:latin typeface="Times New Roman"/>
                <a:cs typeface="Times New Roman"/>
              </a:rPr>
              <a:t>Selection</a:t>
            </a:r>
            <a:r>
              <a:rPr dirty="0" sz="750" spc="195">
                <a:solidFill>
                  <a:srgbClr val="5D5D5D"/>
                </a:solidFill>
                <a:latin typeface="Times New Roman"/>
                <a:cs typeface="Times New Roman"/>
              </a:rPr>
              <a:t> </a:t>
            </a:r>
            <a:r>
              <a:rPr dirty="0" sz="750">
                <a:solidFill>
                  <a:srgbClr val="464646"/>
                </a:solidFill>
                <a:latin typeface="Times New Roman"/>
                <a:cs typeface="Times New Roman"/>
              </a:rPr>
              <a:t>requi</a:t>
            </a:r>
            <a:r>
              <a:rPr dirty="0" sz="750">
                <a:solidFill>
                  <a:srgbClr val="727272"/>
                </a:solidFill>
                <a:latin typeface="Times New Roman"/>
                <a:cs typeface="Times New Roman"/>
              </a:rPr>
              <a:t>r</a:t>
            </a:r>
            <a:r>
              <a:rPr dirty="0" sz="750">
                <a:solidFill>
                  <a:srgbClr val="464646"/>
                </a:solidFill>
                <a:latin typeface="Times New Roman"/>
                <a:cs typeface="Times New Roman"/>
              </a:rPr>
              <a:t>ed</a:t>
            </a:r>
            <a:r>
              <a:rPr dirty="0" sz="750" spc="150">
                <a:solidFill>
                  <a:srgbClr val="464646"/>
                </a:solidFill>
                <a:latin typeface="Times New Roman"/>
                <a:cs typeface="Times New Roman"/>
              </a:rPr>
              <a:t> </a:t>
            </a:r>
            <a:r>
              <a:rPr dirty="0" sz="750" spc="-35">
                <a:solidFill>
                  <a:srgbClr val="5D5D5D"/>
                </a:solidFill>
                <a:latin typeface="Times New Roman"/>
                <a:cs typeface="Times New Roman"/>
              </a:rPr>
              <a:t>on</a:t>
            </a:r>
            <a:r>
              <a:rPr dirty="0" sz="750" spc="500">
                <a:solidFill>
                  <a:srgbClr val="5D5D5D"/>
                </a:solidFill>
                <a:latin typeface="Times New Roman"/>
                <a:cs typeface="Times New Roman"/>
              </a:rPr>
              <a:t> </a:t>
            </a:r>
            <a:r>
              <a:rPr dirty="0" sz="750">
                <a:solidFill>
                  <a:srgbClr val="5D5D5D"/>
                </a:solidFill>
                <a:latin typeface="Times New Roman"/>
                <a:cs typeface="Times New Roman"/>
              </a:rPr>
              <a:t>one</a:t>
            </a:r>
            <a:r>
              <a:rPr dirty="0" sz="750" spc="155">
                <a:solidFill>
                  <a:srgbClr val="5D5D5D"/>
                </a:solidFill>
                <a:latin typeface="Times New Roman"/>
                <a:cs typeface="Times New Roman"/>
              </a:rPr>
              <a:t> </a:t>
            </a:r>
            <a:r>
              <a:rPr dirty="0" sz="750">
                <a:solidFill>
                  <a:srgbClr val="5D5D5D"/>
                </a:solidFill>
                <a:latin typeface="Times New Roman"/>
                <a:cs typeface="Times New Roman"/>
              </a:rPr>
              <a:t>or</a:t>
            </a:r>
            <a:r>
              <a:rPr dirty="0" sz="750" spc="100">
                <a:solidFill>
                  <a:srgbClr val="5D5D5D"/>
                </a:solidFill>
                <a:latin typeface="Times New Roman"/>
                <a:cs typeface="Times New Roman"/>
              </a:rPr>
              <a:t> </a:t>
            </a:r>
            <a:r>
              <a:rPr dirty="0" sz="750">
                <a:solidFill>
                  <a:srgbClr val="5D5D5D"/>
                </a:solidFill>
                <a:latin typeface="Times New Roman"/>
                <a:cs typeface="Times New Roman"/>
              </a:rPr>
              <a:t>more</a:t>
            </a:r>
            <a:r>
              <a:rPr dirty="0" sz="750" spc="5">
                <a:solidFill>
                  <a:srgbClr val="5D5D5D"/>
                </a:solidFill>
                <a:latin typeface="Times New Roman"/>
                <a:cs typeface="Times New Roman"/>
              </a:rPr>
              <a:t> </a:t>
            </a:r>
            <a:r>
              <a:rPr dirty="0" sz="750" spc="-10">
                <a:solidFill>
                  <a:srgbClr val="464646"/>
                </a:solidFill>
                <a:latin typeface="Times New Roman"/>
                <a:cs typeface="Times New Roman"/>
              </a:rPr>
              <a:t>e</a:t>
            </a:r>
            <a:r>
              <a:rPr dirty="0" sz="750" spc="-10">
                <a:solidFill>
                  <a:srgbClr val="828282"/>
                </a:solidFill>
                <a:latin typeface="Times New Roman"/>
                <a:cs typeface="Times New Roman"/>
              </a:rPr>
              <a:t>l</a:t>
            </a:r>
            <a:r>
              <a:rPr dirty="0" sz="750" spc="-10">
                <a:solidFill>
                  <a:srgbClr val="464646"/>
                </a:solidFill>
                <a:latin typeface="Times New Roman"/>
                <a:cs typeface="Times New Roman"/>
              </a:rPr>
              <a:t>ements</a:t>
            </a:r>
            <a:endParaRPr sz="750">
              <a:latin typeface="Times New Roman"/>
              <a:cs typeface="Times New Roman"/>
            </a:endParaRPr>
          </a:p>
        </p:txBody>
      </p:sp>
      <p:sp>
        <p:nvSpPr>
          <p:cNvPr id="33" name="object 33" descr=""/>
          <p:cNvSpPr txBox="1"/>
          <p:nvPr/>
        </p:nvSpPr>
        <p:spPr>
          <a:xfrm>
            <a:off x="7681701" y="2346632"/>
            <a:ext cx="849630" cy="109855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550" spc="-30" b="1" i="1">
                <a:solidFill>
                  <a:srgbClr val="727272"/>
                </a:solidFill>
                <a:latin typeface="Times New Roman"/>
                <a:cs typeface="Times New Roman"/>
              </a:rPr>
              <a:t>Last</a:t>
            </a:r>
            <a:r>
              <a:rPr dirty="0" sz="550" spc="-55" b="1" i="1">
                <a:solidFill>
                  <a:srgbClr val="727272"/>
                </a:solidFill>
                <a:latin typeface="Times New Roman"/>
                <a:cs typeface="Times New Roman"/>
              </a:rPr>
              <a:t> </a:t>
            </a:r>
            <a:r>
              <a:rPr dirty="0" sz="550" b="1" i="1">
                <a:solidFill>
                  <a:srgbClr val="828282"/>
                </a:solidFill>
                <a:latin typeface="Times New Roman"/>
                <a:cs typeface="Times New Roman"/>
              </a:rPr>
              <a:t>updare:</a:t>
            </a:r>
            <a:r>
              <a:rPr dirty="0" sz="550" spc="5" b="1" i="1">
                <a:solidFill>
                  <a:srgbClr val="828282"/>
                </a:solidFill>
                <a:latin typeface="Times New Roman"/>
                <a:cs typeface="Times New Roman"/>
              </a:rPr>
              <a:t> </a:t>
            </a:r>
            <a:r>
              <a:rPr dirty="0" sz="550" b="1" i="1">
                <a:solidFill>
                  <a:srgbClr val="828282"/>
                </a:solidFill>
                <a:latin typeface="Times New Roman"/>
                <a:cs typeface="Times New Roman"/>
              </a:rPr>
              <a:t>38</a:t>
            </a:r>
            <a:r>
              <a:rPr dirty="0" sz="550" spc="80" b="1" i="1">
                <a:solidFill>
                  <a:srgbClr val="828282"/>
                </a:solidFill>
                <a:latin typeface="Times New Roman"/>
                <a:cs typeface="Times New Roman"/>
              </a:rPr>
              <a:t> </a:t>
            </a:r>
            <a:r>
              <a:rPr dirty="0" sz="550" b="1" i="1">
                <a:solidFill>
                  <a:srgbClr val="727272"/>
                </a:solidFill>
                <a:latin typeface="Times New Roman"/>
                <a:cs typeface="Times New Roman"/>
              </a:rPr>
              <a:t>seconds</a:t>
            </a:r>
            <a:r>
              <a:rPr dirty="0" sz="550" spc="-45" b="1" i="1">
                <a:solidFill>
                  <a:srgbClr val="727272"/>
                </a:solidFill>
                <a:latin typeface="Times New Roman"/>
                <a:cs typeface="Times New Roman"/>
              </a:rPr>
              <a:t> </a:t>
            </a:r>
            <a:r>
              <a:rPr dirty="0" sz="550" spc="-25" b="1" i="1">
                <a:solidFill>
                  <a:srgbClr val="5D5D5D"/>
                </a:solidFill>
                <a:latin typeface="Times New Roman"/>
                <a:cs typeface="Times New Roman"/>
              </a:rPr>
              <a:t>ago</a:t>
            </a:r>
            <a:endParaRPr sz="550">
              <a:latin typeface="Times New Roman"/>
              <a:cs typeface="Times New Roman"/>
            </a:endParaRPr>
          </a:p>
        </p:txBody>
      </p:sp>
      <p:sp>
        <p:nvSpPr>
          <p:cNvPr id="34" name="object 34" descr=""/>
          <p:cNvSpPr txBox="1"/>
          <p:nvPr/>
        </p:nvSpPr>
        <p:spPr>
          <a:xfrm>
            <a:off x="7813447" y="2595381"/>
            <a:ext cx="1153160" cy="171450"/>
          </a:xfrm>
          <a:prstGeom prst="rect">
            <a:avLst/>
          </a:prstGeom>
        </p:spPr>
        <p:txBody>
          <a:bodyPr wrap="square" lIns="0" tIns="1333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dirty="0" sz="950">
                <a:solidFill>
                  <a:srgbClr val="A38736"/>
                </a:solidFill>
                <a:latin typeface="Arial"/>
                <a:cs typeface="Arial"/>
              </a:rPr>
              <a:t>Canopy</a:t>
            </a:r>
            <a:r>
              <a:rPr dirty="0" sz="950" spc="260">
                <a:solidFill>
                  <a:srgbClr val="A38736"/>
                </a:solidFill>
                <a:latin typeface="Arial"/>
                <a:cs typeface="Arial"/>
              </a:rPr>
              <a:t> </a:t>
            </a:r>
            <a:r>
              <a:rPr dirty="0" sz="950">
                <a:solidFill>
                  <a:srgbClr val="A38736"/>
                </a:solidFill>
                <a:latin typeface="Arial"/>
                <a:cs typeface="Arial"/>
              </a:rPr>
              <a:t>Potential</a:t>
            </a:r>
            <a:r>
              <a:rPr dirty="0" sz="950" spc="114">
                <a:solidFill>
                  <a:srgbClr val="A38736"/>
                </a:solidFill>
                <a:latin typeface="Arial"/>
                <a:cs typeface="Arial"/>
              </a:rPr>
              <a:t> </a:t>
            </a:r>
            <a:r>
              <a:rPr dirty="0" sz="950" spc="15">
                <a:solidFill>
                  <a:srgbClr val="A38736"/>
                </a:solidFill>
                <a:latin typeface="Arial"/>
                <a:cs typeface="Arial"/>
              </a:rPr>
              <a:t>%</a:t>
            </a:r>
            <a:endParaRPr sz="950">
              <a:latin typeface="Arial"/>
              <a:cs typeface="Arial"/>
            </a:endParaRPr>
          </a:p>
        </p:txBody>
      </p:sp>
      <p:sp>
        <p:nvSpPr>
          <p:cNvPr id="35" name="object 35" descr=""/>
          <p:cNvSpPr txBox="1"/>
          <p:nvPr/>
        </p:nvSpPr>
        <p:spPr>
          <a:xfrm>
            <a:off x="8212760" y="2933424"/>
            <a:ext cx="361950" cy="140335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  <a:tabLst>
                <a:tab pos="245110" algn="l"/>
              </a:tabLst>
            </a:pPr>
            <a:r>
              <a:rPr dirty="0" sz="750" spc="-25">
                <a:solidFill>
                  <a:srgbClr val="464646"/>
                </a:solidFill>
                <a:latin typeface="Times New Roman"/>
                <a:cs typeface="Times New Roman"/>
              </a:rPr>
              <a:t>40</a:t>
            </a:r>
            <a:r>
              <a:rPr dirty="0" sz="750">
                <a:solidFill>
                  <a:srgbClr val="464646"/>
                </a:solidFill>
                <a:latin typeface="Times New Roman"/>
                <a:cs typeface="Times New Roman"/>
              </a:rPr>
              <a:t>	</a:t>
            </a:r>
            <a:r>
              <a:rPr dirty="0" sz="750" spc="-25">
                <a:solidFill>
                  <a:srgbClr val="333333"/>
                </a:solidFill>
                <a:latin typeface="Times New Roman"/>
                <a:cs typeface="Times New Roman"/>
              </a:rPr>
              <a:t>60</a:t>
            </a:r>
            <a:endParaRPr sz="750">
              <a:latin typeface="Times New Roman"/>
              <a:cs typeface="Times New Roman"/>
            </a:endParaRPr>
          </a:p>
        </p:txBody>
      </p:sp>
      <p:sp>
        <p:nvSpPr>
          <p:cNvPr id="36" name="object 36" descr=""/>
          <p:cNvSpPr txBox="1"/>
          <p:nvPr/>
        </p:nvSpPr>
        <p:spPr>
          <a:xfrm>
            <a:off x="7681701" y="3603134"/>
            <a:ext cx="849630" cy="109855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550" spc="-45" b="1" i="1">
                <a:solidFill>
                  <a:srgbClr val="727272"/>
                </a:solidFill>
                <a:latin typeface="Times New Roman"/>
                <a:cs typeface="Times New Roman"/>
              </a:rPr>
              <a:t>Lasr</a:t>
            </a:r>
            <a:r>
              <a:rPr dirty="0" sz="550" spc="-65" b="1" i="1">
                <a:solidFill>
                  <a:srgbClr val="727272"/>
                </a:solidFill>
                <a:latin typeface="Times New Roman"/>
                <a:cs typeface="Times New Roman"/>
              </a:rPr>
              <a:t> </a:t>
            </a:r>
            <a:r>
              <a:rPr dirty="0" sz="550" b="1" i="1">
                <a:solidFill>
                  <a:srgbClr val="727272"/>
                </a:solidFill>
                <a:latin typeface="Times New Roman"/>
                <a:cs typeface="Times New Roman"/>
              </a:rPr>
              <a:t>updare:</a:t>
            </a:r>
            <a:r>
              <a:rPr dirty="0" sz="550" spc="10" b="1" i="1">
                <a:solidFill>
                  <a:srgbClr val="727272"/>
                </a:solidFill>
                <a:latin typeface="Times New Roman"/>
                <a:cs typeface="Times New Roman"/>
              </a:rPr>
              <a:t> </a:t>
            </a:r>
            <a:r>
              <a:rPr dirty="0" sz="550" b="1" i="1">
                <a:solidFill>
                  <a:srgbClr val="727272"/>
                </a:solidFill>
                <a:latin typeface="Times New Roman"/>
                <a:cs typeface="Times New Roman"/>
              </a:rPr>
              <a:t>38</a:t>
            </a:r>
            <a:r>
              <a:rPr dirty="0" sz="550" spc="80" b="1" i="1">
                <a:solidFill>
                  <a:srgbClr val="727272"/>
                </a:solidFill>
                <a:latin typeface="Times New Roman"/>
                <a:cs typeface="Times New Roman"/>
              </a:rPr>
              <a:t> </a:t>
            </a:r>
            <a:r>
              <a:rPr dirty="0" sz="550" b="1" i="1">
                <a:solidFill>
                  <a:srgbClr val="727272"/>
                </a:solidFill>
                <a:latin typeface="Times New Roman"/>
                <a:cs typeface="Times New Roman"/>
              </a:rPr>
              <a:t>seconds</a:t>
            </a:r>
            <a:r>
              <a:rPr dirty="0" sz="550" spc="-45" b="1" i="1">
                <a:solidFill>
                  <a:srgbClr val="727272"/>
                </a:solidFill>
                <a:latin typeface="Times New Roman"/>
                <a:cs typeface="Times New Roman"/>
              </a:rPr>
              <a:t> </a:t>
            </a:r>
            <a:r>
              <a:rPr dirty="0" sz="550" spc="-25" b="1" i="1">
                <a:solidFill>
                  <a:srgbClr val="5D5D5D"/>
                </a:solidFill>
                <a:latin typeface="Times New Roman"/>
                <a:cs typeface="Times New Roman"/>
              </a:rPr>
              <a:t>ago</a:t>
            </a:r>
            <a:endParaRPr sz="550">
              <a:latin typeface="Times New Roman"/>
              <a:cs typeface="Times New Roman"/>
            </a:endParaRPr>
          </a:p>
        </p:txBody>
      </p:sp>
      <p:sp>
        <p:nvSpPr>
          <p:cNvPr id="37" name="object 37" descr=""/>
          <p:cNvSpPr txBox="1"/>
          <p:nvPr/>
        </p:nvSpPr>
        <p:spPr>
          <a:xfrm>
            <a:off x="7829283" y="3845505"/>
            <a:ext cx="1116965" cy="459740"/>
          </a:xfrm>
          <a:prstGeom prst="rect">
            <a:avLst/>
          </a:prstGeom>
        </p:spPr>
        <p:txBody>
          <a:bodyPr wrap="square" lIns="0" tIns="1333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dirty="0" sz="950">
                <a:solidFill>
                  <a:srgbClr val="1F245B"/>
                </a:solidFill>
                <a:latin typeface="Arial"/>
                <a:cs typeface="Arial"/>
              </a:rPr>
              <a:t>P</a:t>
            </a:r>
            <a:r>
              <a:rPr dirty="0" sz="950">
                <a:solidFill>
                  <a:srgbClr val="3D4472"/>
                </a:solidFill>
                <a:latin typeface="Arial"/>
                <a:cs typeface="Arial"/>
              </a:rPr>
              <a:t>ervious</a:t>
            </a:r>
            <a:r>
              <a:rPr dirty="0" sz="950" spc="105">
                <a:solidFill>
                  <a:srgbClr val="3D4472"/>
                </a:solidFill>
                <a:latin typeface="Arial"/>
                <a:cs typeface="Arial"/>
              </a:rPr>
              <a:t> </a:t>
            </a:r>
            <a:r>
              <a:rPr dirty="0" sz="950" spc="-10">
                <a:solidFill>
                  <a:srgbClr val="3D4472"/>
                </a:solidFill>
                <a:latin typeface="Arial"/>
                <a:cs typeface="Arial"/>
              </a:rPr>
              <a:t>Surface%</a:t>
            </a:r>
            <a:endParaRPr sz="950">
              <a:latin typeface="Arial"/>
              <a:cs typeface="Arial"/>
            </a:endParaRPr>
          </a:p>
          <a:p>
            <a:pPr>
              <a:lnSpc>
                <a:spcPct val="100000"/>
              </a:lnSpc>
              <a:spcBef>
                <a:spcPts val="45"/>
              </a:spcBef>
            </a:pPr>
            <a:endParaRPr sz="1150">
              <a:latin typeface="Arial"/>
              <a:cs typeface="Arial"/>
            </a:endParaRPr>
          </a:p>
          <a:p>
            <a:pPr marL="395605">
              <a:lnSpc>
                <a:spcPct val="100000"/>
              </a:lnSpc>
              <a:tabLst>
                <a:tab pos="628650" algn="l"/>
              </a:tabLst>
            </a:pPr>
            <a:r>
              <a:rPr dirty="0" sz="750" spc="-25">
                <a:solidFill>
                  <a:srgbClr val="464646"/>
                </a:solidFill>
                <a:latin typeface="Times New Roman"/>
                <a:cs typeface="Times New Roman"/>
              </a:rPr>
              <a:t>40</a:t>
            </a:r>
            <a:r>
              <a:rPr dirty="0" sz="750">
                <a:solidFill>
                  <a:srgbClr val="464646"/>
                </a:solidFill>
                <a:latin typeface="Times New Roman"/>
                <a:cs typeface="Times New Roman"/>
              </a:rPr>
              <a:t>	</a:t>
            </a:r>
            <a:r>
              <a:rPr dirty="0" sz="750" spc="-25">
                <a:solidFill>
                  <a:srgbClr val="333333"/>
                </a:solidFill>
                <a:latin typeface="Times New Roman"/>
                <a:cs typeface="Times New Roman"/>
              </a:rPr>
              <a:t>60</a:t>
            </a:r>
            <a:endParaRPr sz="750">
              <a:latin typeface="Times New Roman"/>
              <a:cs typeface="Times New Roman"/>
            </a:endParaRPr>
          </a:p>
        </p:txBody>
      </p:sp>
      <p:sp>
        <p:nvSpPr>
          <p:cNvPr id="38" name="object 38" descr=""/>
          <p:cNvSpPr/>
          <p:nvPr/>
        </p:nvSpPr>
        <p:spPr>
          <a:xfrm>
            <a:off x="5342890" y="4460354"/>
            <a:ext cx="949960" cy="256540"/>
          </a:xfrm>
          <a:custGeom>
            <a:avLst/>
            <a:gdLst/>
            <a:ahLst/>
            <a:cxnLst/>
            <a:rect l="l" t="t" r="r" b="b"/>
            <a:pathLst>
              <a:path w="949960" h="256539">
                <a:moveTo>
                  <a:pt x="949604" y="0"/>
                </a:moveTo>
                <a:lnTo>
                  <a:pt x="0" y="0"/>
                </a:lnTo>
                <a:lnTo>
                  <a:pt x="0" y="128803"/>
                </a:lnTo>
                <a:lnTo>
                  <a:pt x="288836" y="128803"/>
                </a:lnTo>
                <a:lnTo>
                  <a:pt x="288836" y="256362"/>
                </a:lnTo>
                <a:lnTo>
                  <a:pt x="658926" y="256362"/>
                </a:lnTo>
                <a:lnTo>
                  <a:pt x="658926" y="128803"/>
                </a:lnTo>
                <a:lnTo>
                  <a:pt x="949604" y="128803"/>
                </a:lnTo>
                <a:lnTo>
                  <a:pt x="949604" y="0"/>
                </a:lnTo>
                <a:close/>
              </a:path>
            </a:pathLst>
          </a:custGeom>
          <a:solidFill>
            <a:srgbClr val="28086B"/>
          </a:solidFill>
        </p:spPr>
        <p:txBody>
          <a:bodyPr wrap="square" lIns="0" tIns="0" rIns="0" bIns="0" rtlCol="0"/>
          <a:lstStyle/>
          <a:p/>
        </p:txBody>
      </p:sp>
      <p:sp>
        <p:nvSpPr>
          <p:cNvPr id="39" name="object 39" descr=""/>
          <p:cNvSpPr txBox="1"/>
          <p:nvPr/>
        </p:nvSpPr>
        <p:spPr>
          <a:xfrm>
            <a:off x="5330195" y="4438676"/>
            <a:ext cx="971550" cy="28067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300990" marR="5080" indent="-288925">
              <a:lnSpc>
                <a:spcPct val="111600"/>
              </a:lnSpc>
              <a:spcBef>
                <a:spcPts val="100"/>
              </a:spcBef>
            </a:pPr>
            <a:r>
              <a:rPr dirty="0" sz="750">
                <a:solidFill>
                  <a:srgbClr val="E4CDF4"/>
                </a:solidFill>
                <a:latin typeface="Times New Roman"/>
                <a:cs typeface="Times New Roman"/>
              </a:rPr>
              <a:t>Select</a:t>
            </a:r>
            <a:r>
              <a:rPr dirty="0" sz="750" spc="20">
                <a:solidFill>
                  <a:srgbClr val="E4CDF4"/>
                </a:solidFill>
                <a:latin typeface="Times New Roman"/>
                <a:cs typeface="Times New Roman"/>
              </a:rPr>
              <a:t> </a:t>
            </a:r>
            <a:r>
              <a:rPr dirty="0" sz="750">
                <a:solidFill>
                  <a:srgbClr val="E4CDF4"/>
                </a:solidFill>
                <a:latin typeface="Times New Roman"/>
                <a:cs typeface="Times New Roman"/>
              </a:rPr>
              <a:t>a</a:t>
            </a:r>
            <a:r>
              <a:rPr dirty="0" sz="750" spc="114">
                <a:solidFill>
                  <a:srgbClr val="E4CDF4"/>
                </a:solidFill>
                <a:latin typeface="Times New Roman"/>
                <a:cs typeface="Times New Roman"/>
              </a:rPr>
              <a:t> </a:t>
            </a:r>
            <a:r>
              <a:rPr dirty="0" sz="750" spc="-10">
                <a:solidFill>
                  <a:srgbClr val="E4CDF4"/>
                </a:solidFill>
                <a:latin typeface="Times New Roman"/>
                <a:cs typeface="Times New Roman"/>
              </a:rPr>
              <a:t>Neighborhood</a:t>
            </a:r>
            <a:r>
              <a:rPr dirty="0" sz="750" spc="500">
                <a:solidFill>
                  <a:srgbClr val="E4CDF4"/>
                </a:solidFill>
                <a:latin typeface="Times New Roman"/>
                <a:cs typeface="Times New Roman"/>
              </a:rPr>
              <a:t> </a:t>
            </a:r>
            <a:r>
              <a:rPr dirty="0" sz="750">
                <a:solidFill>
                  <a:srgbClr val="E4CDF4"/>
                </a:solidFill>
                <a:latin typeface="Times New Roman"/>
                <a:cs typeface="Times New Roman"/>
              </a:rPr>
              <a:t>for</a:t>
            </a:r>
            <a:r>
              <a:rPr dirty="0" sz="750" spc="-10">
                <a:solidFill>
                  <a:srgbClr val="E4CDF4"/>
                </a:solidFill>
                <a:latin typeface="Times New Roman"/>
                <a:cs typeface="Times New Roman"/>
              </a:rPr>
              <a:t> Totals</a:t>
            </a:r>
            <a:endParaRPr sz="750">
              <a:latin typeface="Times New Roman"/>
              <a:cs typeface="Times New Roman"/>
            </a:endParaRPr>
          </a:p>
        </p:txBody>
      </p:sp>
      <p:sp>
        <p:nvSpPr>
          <p:cNvPr id="40" name="object 40" descr=""/>
          <p:cNvSpPr txBox="1"/>
          <p:nvPr/>
        </p:nvSpPr>
        <p:spPr>
          <a:xfrm>
            <a:off x="7681701" y="4840502"/>
            <a:ext cx="849630" cy="109855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550" spc="-30" b="1" i="1">
                <a:solidFill>
                  <a:srgbClr val="727272"/>
                </a:solidFill>
                <a:latin typeface="Times New Roman"/>
                <a:cs typeface="Times New Roman"/>
              </a:rPr>
              <a:t>Last</a:t>
            </a:r>
            <a:r>
              <a:rPr dirty="0" sz="550" spc="-40" b="1" i="1">
                <a:solidFill>
                  <a:srgbClr val="727272"/>
                </a:solidFill>
                <a:latin typeface="Times New Roman"/>
                <a:cs typeface="Times New Roman"/>
              </a:rPr>
              <a:t> </a:t>
            </a:r>
            <a:r>
              <a:rPr dirty="0" sz="550" b="1" i="1">
                <a:solidFill>
                  <a:srgbClr val="727272"/>
                </a:solidFill>
                <a:latin typeface="Times New Roman"/>
                <a:cs typeface="Times New Roman"/>
              </a:rPr>
              <a:t>update:</a:t>
            </a:r>
            <a:r>
              <a:rPr dirty="0" sz="550" spc="30" b="1" i="1">
                <a:solidFill>
                  <a:srgbClr val="727272"/>
                </a:solidFill>
                <a:latin typeface="Times New Roman"/>
                <a:cs typeface="Times New Roman"/>
              </a:rPr>
              <a:t> </a:t>
            </a:r>
            <a:r>
              <a:rPr dirty="0" sz="550" b="1" i="1">
                <a:solidFill>
                  <a:srgbClr val="727272"/>
                </a:solidFill>
                <a:latin typeface="Times New Roman"/>
                <a:cs typeface="Times New Roman"/>
              </a:rPr>
              <a:t>38</a:t>
            </a:r>
            <a:r>
              <a:rPr dirty="0" sz="550" spc="85" b="1" i="1">
                <a:solidFill>
                  <a:srgbClr val="727272"/>
                </a:solidFill>
                <a:latin typeface="Times New Roman"/>
                <a:cs typeface="Times New Roman"/>
              </a:rPr>
              <a:t> </a:t>
            </a:r>
            <a:r>
              <a:rPr dirty="0" sz="550" b="1" i="1">
                <a:solidFill>
                  <a:srgbClr val="727272"/>
                </a:solidFill>
                <a:latin typeface="Times New Roman"/>
                <a:cs typeface="Times New Roman"/>
              </a:rPr>
              <a:t>seconds</a:t>
            </a:r>
            <a:r>
              <a:rPr dirty="0" sz="550" spc="-30" b="1" i="1">
                <a:solidFill>
                  <a:srgbClr val="727272"/>
                </a:solidFill>
                <a:latin typeface="Times New Roman"/>
                <a:cs typeface="Times New Roman"/>
              </a:rPr>
              <a:t> </a:t>
            </a:r>
            <a:r>
              <a:rPr dirty="0" sz="550" spc="-25" b="1" i="1">
                <a:solidFill>
                  <a:srgbClr val="5D5D5D"/>
                </a:solidFill>
                <a:latin typeface="Times New Roman"/>
                <a:cs typeface="Times New Roman"/>
              </a:rPr>
              <a:t>ago</a:t>
            </a:r>
            <a:endParaRPr sz="550">
              <a:latin typeface="Times New Roman"/>
              <a:cs typeface="Times New Roman"/>
            </a:endParaRP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 descr="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4087800" y="1545525"/>
            <a:ext cx="980549" cy="980549"/>
          </a:xfrm>
          <a:prstGeom prst="rect">
            <a:avLst/>
          </a:prstGeom>
        </p:spPr>
      </p:pic>
      <p:pic>
        <p:nvPicPr>
          <p:cNvPr id="3" name="object 3" descr="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5307245" y="2185074"/>
            <a:ext cx="1857074" cy="623424"/>
          </a:xfrm>
          <a:prstGeom prst="rect">
            <a:avLst/>
          </a:prstGeom>
        </p:spPr>
      </p:pic>
      <p:pic>
        <p:nvPicPr>
          <p:cNvPr id="4" name="object 4" descr=""/>
          <p:cNvPicPr/>
          <p:nvPr/>
        </p:nvPicPr>
        <p:blipFill>
          <a:blip r:embed="rId4" cstate="print"/>
          <a:stretch>
            <a:fillRect/>
          </a:stretch>
        </p:blipFill>
        <p:spPr>
          <a:xfrm>
            <a:off x="5018475" y="82150"/>
            <a:ext cx="2233274" cy="1009650"/>
          </a:xfrm>
          <a:prstGeom prst="rect">
            <a:avLst/>
          </a:prstGeom>
        </p:spPr>
      </p:pic>
      <p:pic>
        <p:nvPicPr>
          <p:cNvPr id="5" name="object 5" descr=""/>
          <p:cNvPicPr/>
          <p:nvPr/>
        </p:nvPicPr>
        <p:blipFill>
          <a:blip r:embed="rId5" cstate="print"/>
          <a:stretch>
            <a:fillRect/>
          </a:stretch>
        </p:blipFill>
        <p:spPr>
          <a:xfrm>
            <a:off x="7410749" y="82150"/>
            <a:ext cx="1596324" cy="3672486"/>
          </a:xfrm>
          <a:prstGeom prst="rect">
            <a:avLst/>
          </a:prstGeom>
        </p:spPr>
      </p:pic>
      <p:pic>
        <p:nvPicPr>
          <p:cNvPr id="6" name="object 6" descr=""/>
          <p:cNvPicPr/>
          <p:nvPr/>
        </p:nvPicPr>
        <p:blipFill>
          <a:blip r:embed="rId6" cstate="print"/>
          <a:stretch>
            <a:fillRect/>
          </a:stretch>
        </p:blipFill>
        <p:spPr>
          <a:xfrm>
            <a:off x="213025" y="4038047"/>
            <a:ext cx="937825" cy="1002664"/>
          </a:xfrm>
          <a:prstGeom prst="rect">
            <a:avLst/>
          </a:prstGeom>
        </p:spPr>
      </p:pic>
      <p:pic>
        <p:nvPicPr>
          <p:cNvPr id="7" name="object 7" descr=""/>
          <p:cNvPicPr/>
          <p:nvPr/>
        </p:nvPicPr>
        <p:blipFill>
          <a:blip r:embed="rId7" cstate="print"/>
          <a:stretch>
            <a:fillRect/>
          </a:stretch>
        </p:blipFill>
        <p:spPr>
          <a:xfrm>
            <a:off x="5307250" y="2860849"/>
            <a:ext cx="1857074" cy="522274"/>
          </a:xfrm>
          <a:prstGeom prst="rect">
            <a:avLst/>
          </a:prstGeom>
        </p:spPr>
      </p:pic>
      <p:pic>
        <p:nvPicPr>
          <p:cNvPr id="8" name="object 8" descr=""/>
          <p:cNvPicPr/>
          <p:nvPr/>
        </p:nvPicPr>
        <p:blipFill>
          <a:blip r:embed="rId8" cstate="print"/>
          <a:stretch>
            <a:fillRect/>
          </a:stretch>
        </p:blipFill>
        <p:spPr>
          <a:xfrm>
            <a:off x="4184725" y="3587874"/>
            <a:ext cx="2831199" cy="522274"/>
          </a:xfrm>
          <a:prstGeom prst="rect">
            <a:avLst/>
          </a:prstGeom>
        </p:spPr>
      </p:pic>
      <p:pic>
        <p:nvPicPr>
          <p:cNvPr id="9" name="object 9" descr=""/>
          <p:cNvPicPr/>
          <p:nvPr/>
        </p:nvPicPr>
        <p:blipFill>
          <a:blip r:embed="rId9" cstate="print"/>
          <a:stretch>
            <a:fillRect/>
          </a:stretch>
        </p:blipFill>
        <p:spPr>
          <a:xfrm>
            <a:off x="2566025" y="4225249"/>
            <a:ext cx="1966850" cy="842049"/>
          </a:xfrm>
          <a:prstGeom prst="rect">
            <a:avLst/>
          </a:prstGeom>
        </p:spPr>
      </p:pic>
      <p:pic>
        <p:nvPicPr>
          <p:cNvPr id="10" name="object 10" descr=""/>
          <p:cNvPicPr/>
          <p:nvPr/>
        </p:nvPicPr>
        <p:blipFill>
          <a:blip r:embed="rId10" cstate="print"/>
          <a:stretch>
            <a:fillRect/>
          </a:stretch>
        </p:blipFill>
        <p:spPr>
          <a:xfrm>
            <a:off x="7212263" y="4049100"/>
            <a:ext cx="1857086" cy="980549"/>
          </a:xfrm>
          <a:prstGeom prst="rect">
            <a:avLst/>
          </a:prstGeom>
        </p:spPr>
      </p:pic>
      <p:pic>
        <p:nvPicPr>
          <p:cNvPr id="11" name="object 11" descr=""/>
          <p:cNvPicPr/>
          <p:nvPr/>
        </p:nvPicPr>
        <p:blipFill>
          <a:blip r:embed="rId11" cstate="print"/>
          <a:stretch>
            <a:fillRect/>
          </a:stretch>
        </p:blipFill>
        <p:spPr>
          <a:xfrm>
            <a:off x="5307250" y="1214949"/>
            <a:ext cx="1857075" cy="879299"/>
          </a:xfrm>
          <a:prstGeom prst="rect">
            <a:avLst/>
          </a:prstGeom>
        </p:spPr>
      </p:pic>
      <p:pic>
        <p:nvPicPr>
          <p:cNvPr id="12" name="object 12" descr=""/>
          <p:cNvPicPr/>
          <p:nvPr/>
        </p:nvPicPr>
        <p:blipFill>
          <a:blip r:embed="rId12" cstate="print"/>
          <a:stretch>
            <a:fillRect/>
          </a:stretch>
        </p:blipFill>
        <p:spPr>
          <a:xfrm>
            <a:off x="218631" y="1669437"/>
            <a:ext cx="3630268" cy="937824"/>
          </a:xfrm>
          <a:prstGeom prst="rect">
            <a:avLst/>
          </a:prstGeom>
        </p:spPr>
      </p:pic>
      <p:pic>
        <p:nvPicPr>
          <p:cNvPr id="13" name="object 13" descr=""/>
          <p:cNvPicPr/>
          <p:nvPr/>
        </p:nvPicPr>
        <p:blipFill>
          <a:blip r:embed="rId13" cstate="print"/>
          <a:stretch>
            <a:fillRect/>
          </a:stretch>
        </p:blipFill>
        <p:spPr>
          <a:xfrm>
            <a:off x="213025" y="124849"/>
            <a:ext cx="4712774" cy="1290999"/>
          </a:xfrm>
          <a:prstGeom prst="rect">
            <a:avLst/>
          </a:prstGeom>
        </p:spPr>
      </p:pic>
      <p:pic>
        <p:nvPicPr>
          <p:cNvPr id="14" name="object 14" descr=""/>
          <p:cNvPicPr/>
          <p:nvPr/>
        </p:nvPicPr>
        <p:blipFill>
          <a:blip r:embed="rId14" cstate="print"/>
          <a:stretch>
            <a:fillRect/>
          </a:stretch>
        </p:blipFill>
        <p:spPr>
          <a:xfrm>
            <a:off x="4826475" y="4225249"/>
            <a:ext cx="2265649" cy="828924"/>
          </a:xfrm>
          <a:prstGeom prst="rect">
            <a:avLst/>
          </a:prstGeom>
        </p:spPr>
      </p:pic>
      <p:pic>
        <p:nvPicPr>
          <p:cNvPr id="15" name="object 15" descr=""/>
          <p:cNvPicPr/>
          <p:nvPr/>
        </p:nvPicPr>
        <p:blipFill>
          <a:blip r:embed="rId15" cstate="print"/>
          <a:stretch>
            <a:fillRect/>
          </a:stretch>
        </p:blipFill>
        <p:spPr>
          <a:xfrm>
            <a:off x="4123475" y="2571750"/>
            <a:ext cx="937824" cy="937855"/>
          </a:xfrm>
          <a:prstGeom prst="rect">
            <a:avLst/>
          </a:prstGeom>
        </p:spPr>
      </p:pic>
      <p:pic>
        <p:nvPicPr>
          <p:cNvPr id="16" name="object 16" descr=""/>
          <p:cNvPicPr/>
          <p:nvPr/>
        </p:nvPicPr>
        <p:blipFill>
          <a:blip r:embed="rId16" cstate="print"/>
          <a:stretch>
            <a:fillRect/>
          </a:stretch>
        </p:blipFill>
        <p:spPr>
          <a:xfrm>
            <a:off x="213027" y="2823574"/>
            <a:ext cx="1650047" cy="1002649"/>
          </a:xfrm>
          <a:prstGeom prst="rect">
            <a:avLst/>
          </a:prstGeom>
        </p:spPr>
      </p:pic>
      <p:grpSp>
        <p:nvGrpSpPr>
          <p:cNvPr id="17" name="object 17" descr=""/>
          <p:cNvGrpSpPr/>
          <p:nvPr/>
        </p:nvGrpSpPr>
        <p:grpSpPr>
          <a:xfrm>
            <a:off x="1354174" y="2655749"/>
            <a:ext cx="2726055" cy="2388870"/>
            <a:chOff x="1354174" y="2655749"/>
            <a:chExt cx="2726055" cy="2388870"/>
          </a:xfrm>
        </p:grpSpPr>
        <p:pic>
          <p:nvPicPr>
            <p:cNvPr id="18" name="object 18" descr=""/>
            <p:cNvPicPr/>
            <p:nvPr/>
          </p:nvPicPr>
          <p:blipFill>
            <a:blip r:embed="rId17" cstate="print"/>
            <a:stretch>
              <a:fillRect/>
            </a:stretch>
          </p:blipFill>
          <p:spPr>
            <a:xfrm>
              <a:off x="1354174" y="4034549"/>
              <a:ext cx="1009625" cy="1009649"/>
            </a:xfrm>
            <a:prstGeom prst="rect">
              <a:avLst/>
            </a:prstGeom>
          </p:spPr>
        </p:pic>
        <p:pic>
          <p:nvPicPr>
            <p:cNvPr id="19" name="object 19" descr=""/>
            <p:cNvPicPr/>
            <p:nvPr/>
          </p:nvPicPr>
          <p:blipFill>
            <a:blip r:embed="rId18" cstate="print"/>
            <a:stretch>
              <a:fillRect/>
            </a:stretch>
          </p:blipFill>
          <p:spPr>
            <a:xfrm>
              <a:off x="1970505" y="2655749"/>
              <a:ext cx="2109469" cy="1438274"/>
            </a:xfrm>
            <a:prstGeom prst="rect">
              <a:avLst/>
            </a:prstGeom>
          </p:spPr>
        </p:pic>
      </p:grp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prstGeom prst="rect"/>
        </p:spPr>
        <p:txBody>
          <a:bodyPr wrap="square" lIns="0" tIns="15344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20"/>
              </a:spcBef>
            </a:pPr>
            <a:r>
              <a:rPr dirty="0"/>
              <a:t>Invitation</a:t>
            </a:r>
            <a:r>
              <a:rPr dirty="0" spc="-30"/>
              <a:t> </a:t>
            </a:r>
            <a:r>
              <a:rPr dirty="0"/>
              <a:t>for</a:t>
            </a:r>
            <a:r>
              <a:rPr dirty="0" spc="-25"/>
              <a:t> </a:t>
            </a:r>
            <a:r>
              <a:rPr dirty="0" spc="-10"/>
              <a:t>Engagement</a:t>
            </a:r>
          </a:p>
        </p:txBody>
      </p:sp>
      <p:sp>
        <p:nvSpPr>
          <p:cNvPr id="3" name="object 3" descr=""/>
          <p:cNvSpPr txBox="1"/>
          <p:nvPr/>
        </p:nvSpPr>
        <p:spPr>
          <a:xfrm>
            <a:off x="452237" y="1212746"/>
            <a:ext cx="8193405" cy="2947035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401955" marR="5080" indent="-389890">
              <a:lnSpc>
                <a:spcPct val="114999"/>
              </a:lnSpc>
              <a:spcBef>
                <a:spcPts val="100"/>
              </a:spcBef>
              <a:buChar char="●"/>
              <a:tabLst>
                <a:tab pos="401955" algn="l"/>
                <a:tab pos="402590" algn="l"/>
              </a:tabLst>
            </a:pPr>
            <a:r>
              <a:rPr dirty="0" sz="2100">
                <a:solidFill>
                  <a:srgbClr val="FFFFFF"/>
                </a:solidFill>
                <a:latin typeface="Arial"/>
                <a:cs typeface="Arial"/>
              </a:rPr>
              <a:t>Looking</a:t>
            </a:r>
            <a:r>
              <a:rPr dirty="0" sz="2100" spc="-35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2100">
                <a:solidFill>
                  <a:srgbClr val="FFFFFF"/>
                </a:solidFill>
                <a:latin typeface="Arial"/>
                <a:cs typeface="Arial"/>
              </a:rPr>
              <a:t>to</a:t>
            </a:r>
            <a:r>
              <a:rPr dirty="0" sz="2100" spc="-25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2100">
                <a:solidFill>
                  <a:srgbClr val="FFFFFF"/>
                </a:solidFill>
                <a:latin typeface="Arial"/>
                <a:cs typeface="Arial"/>
              </a:rPr>
              <a:t>integrate</a:t>
            </a:r>
            <a:r>
              <a:rPr dirty="0" sz="2100" spc="-25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2100">
                <a:solidFill>
                  <a:srgbClr val="FFFFFF"/>
                </a:solidFill>
                <a:latin typeface="Arial"/>
                <a:cs typeface="Arial"/>
              </a:rPr>
              <a:t>this</a:t>
            </a:r>
            <a:r>
              <a:rPr dirty="0" sz="2100" spc="-2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2100">
                <a:solidFill>
                  <a:srgbClr val="FFFFFF"/>
                </a:solidFill>
                <a:latin typeface="Arial"/>
                <a:cs typeface="Arial"/>
              </a:rPr>
              <a:t>project</a:t>
            </a:r>
            <a:r>
              <a:rPr dirty="0" sz="2100" spc="-25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2100">
                <a:solidFill>
                  <a:srgbClr val="FFFFFF"/>
                </a:solidFill>
                <a:latin typeface="Arial"/>
                <a:cs typeface="Arial"/>
              </a:rPr>
              <a:t>with</a:t>
            </a:r>
            <a:r>
              <a:rPr dirty="0" sz="2100" spc="-25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2100">
                <a:solidFill>
                  <a:srgbClr val="FFFFFF"/>
                </a:solidFill>
                <a:latin typeface="Arial"/>
                <a:cs typeface="Arial"/>
              </a:rPr>
              <a:t>the</a:t>
            </a:r>
            <a:r>
              <a:rPr dirty="0" sz="2100" spc="-2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2100">
                <a:solidFill>
                  <a:srgbClr val="FFFFFF"/>
                </a:solidFill>
                <a:latin typeface="Arial"/>
                <a:cs typeface="Arial"/>
              </a:rPr>
              <a:t>regional</a:t>
            </a:r>
            <a:r>
              <a:rPr dirty="0" sz="2100" spc="-25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2100">
                <a:solidFill>
                  <a:srgbClr val="FFFFFF"/>
                </a:solidFill>
                <a:latin typeface="Arial"/>
                <a:cs typeface="Arial"/>
              </a:rPr>
              <a:t>tree</a:t>
            </a:r>
            <a:r>
              <a:rPr dirty="0" sz="2100" spc="-25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2100">
                <a:solidFill>
                  <a:srgbClr val="FFFFFF"/>
                </a:solidFill>
                <a:latin typeface="Arial"/>
                <a:cs typeface="Arial"/>
              </a:rPr>
              <a:t>planting</a:t>
            </a:r>
            <a:r>
              <a:rPr dirty="0" sz="2100" spc="-2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2100" spc="-25">
                <a:solidFill>
                  <a:srgbClr val="FFFFFF"/>
                </a:solidFill>
                <a:latin typeface="Arial"/>
                <a:cs typeface="Arial"/>
              </a:rPr>
              <a:t>and </a:t>
            </a:r>
            <a:r>
              <a:rPr dirty="0" sz="2100">
                <a:solidFill>
                  <a:srgbClr val="FFFFFF"/>
                </a:solidFill>
                <a:latin typeface="Arial"/>
                <a:cs typeface="Arial"/>
              </a:rPr>
              <a:t>climate</a:t>
            </a:r>
            <a:r>
              <a:rPr dirty="0" sz="2100" spc="-4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2100">
                <a:solidFill>
                  <a:srgbClr val="FFFFFF"/>
                </a:solidFill>
                <a:latin typeface="Arial"/>
                <a:cs typeface="Arial"/>
              </a:rPr>
              <a:t>mitigation</a:t>
            </a:r>
            <a:r>
              <a:rPr dirty="0" sz="2100" spc="-35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2100">
                <a:solidFill>
                  <a:srgbClr val="FFFFFF"/>
                </a:solidFill>
                <a:latin typeface="Arial"/>
                <a:cs typeface="Arial"/>
              </a:rPr>
              <a:t>projects</a:t>
            </a:r>
            <a:r>
              <a:rPr dirty="0" sz="2100" spc="-35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2100">
                <a:solidFill>
                  <a:srgbClr val="FFFFFF"/>
                </a:solidFill>
                <a:latin typeface="Arial"/>
                <a:cs typeface="Arial"/>
              </a:rPr>
              <a:t>happening</a:t>
            </a:r>
            <a:r>
              <a:rPr dirty="0" sz="2100" spc="-35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2100">
                <a:solidFill>
                  <a:srgbClr val="FFFFFF"/>
                </a:solidFill>
                <a:latin typeface="Arial"/>
                <a:cs typeface="Arial"/>
              </a:rPr>
              <a:t>via</a:t>
            </a:r>
            <a:r>
              <a:rPr dirty="0" sz="2100" spc="-7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2100" spc="-25">
                <a:solidFill>
                  <a:srgbClr val="FFFFFF"/>
                </a:solidFill>
                <a:latin typeface="Arial"/>
                <a:cs typeface="Arial"/>
              </a:rPr>
              <a:t>Taking</a:t>
            </a:r>
            <a:r>
              <a:rPr dirty="0" sz="2100" spc="-35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2100">
                <a:solidFill>
                  <a:srgbClr val="FFFFFF"/>
                </a:solidFill>
                <a:latin typeface="Arial"/>
                <a:cs typeface="Arial"/>
              </a:rPr>
              <a:t>Root</a:t>
            </a:r>
            <a:r>
              <a:rPr dirty="0" sz="2100" spc="-35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2100">
                <a:solidFill>
                  <a:srgbClr val="FFFFFF"/>
                </a:solidFill>
                <a:latin typeface="Arial"/>
                <a:cs typeface="Arial"/>
              </a:rPr>
              <a:t>and</a:t>
            </a:r>
            <a:r>
              <a:rPr dirty="0" sz="2100" spc="-35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2100" spc="-25">
                <a:solidFill>
                  <a:srgbClr val="FFFFFF"/>
                </a:solidFill>
                <a:latin typeface="Arial"/>
                <a:cs typeface="Arial"/>
              </a:rPr>
              <a:t>OKI</a:t>
            </a:r>
            <a:endParaRPr sz="2100">
              <a:latin typeface="Arial"/>
              <a:cs typeface="Arial"/>
            </a:endParaRPr>
          </a:p>
          <a:p>
            <a:pPr>
              <a:lnSpc>
                <a:spcPct val="100000"/>
              </a:lnSpc>
              <a:buFont typeface="Arial"/>
              <a:buChar char="●"/>
            </a:pPr>
            <a:endParaRPr sz="2300">
              <a:latin typeface="Arial"/>
              <a:cs typeface="Arial"/>
            </a:endParaRPr>
          </a:p>
          <a:p>
            <a:pPr marL="401955" indent="-389890">
              <a:lnSpc>
                <a:spcPct val="100000"/>
              </a:lnSpc>
              <a:spcBef>
                <a:spcPts val="1830"/>
              </a:spcBef>
              <a:buChar char="●"/>
              <a:tabLst>
                <a:tab pos="401955" algn="l"/>
                <a:tab pos="402590" algn="l"/>
              </a:tabLst>
            </a:pPr>
            <a:r>
              <a:rPr dirty="0" sz="2100">
                <a:solidFill>
                  <a:srgbClr val="FFFFFF"/>
                </a:solidFill>
                <a:latin typeface="Arial"/>
                <a:cs typeface="Arial"/>
              </a:rPr>
              <a:t>Sign</a:t>
            </a:r>
            <a:r>
              <a:rPr dirty="0" sz="2100" spc="-2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2100">
                <a:solidFill>
                  <a:srgbClr val="FFFFFF"/>
                </a:solidFill>
                <a:latin typeface="Arial"/>
                <a:cs typeface="Arial"/>
              </a:rPr>
              <a:t>up</a:t>
            </a:r>
            <a:r>
              <a:rPr dirty="0" sz="2100" spc="-15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2100">
                <a:solidFill>
                  <a:srgbClr val="FFFFFF"/>
                </a:solidFill>
                <a:latin typeface="Arial"/>
                <a:cs typeface="Arial"/>
              </a:rPr>
              <a:t>for</a:t>
            </a:r>
            <a:r>
              <a:rPr dirty="0" sz="2100" spc="-2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2100">
                <a:solidFill>
                  <a:srgbClr val="FFFFFF"/>
                </a:solidFill>
                <a:latin typeface="Arial"/>
                <a:cs typeface="Arial"/>
              </a:rPr>
              <a:t>our</a:t>
            </a:r>
            <a:r>
              <a:rPr dirty="0" sz="2100" spc="-15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2100">
                <a:solidFill>
                  <a:srgbClr val="FFFFFF"/>
                </a:solidFill>
                <a:latin typeface="Arial"/>
                <a:cs typeface="Arial"/>
              </a:rPr>
              <a:t>email</a:t>
            </a:r>
            <a:r>
              <a:rPr dirty="0" sz="2100" spc="-15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2100" spc="-20">
                <a:solidFill>
                  <a:srgbClr val="FFFFFF"/>
                </a:solidFill>
                <a:latin typeface="Arial"/>
                <a:cs typeface="Arial"/>
              </a:rPr>
              <a:t>list</a:t>
            </a:r>
            <a:endParaRPr sz="2100">
              <a:latin typeface="Arial"/>
              <a:cs typeface="Arial"/>
            </a:endParaRPr>
          </a:p>
          <a:p>
            <a:pPr lvl="1" marL="859155" indent="-389890">
              <a:lnSpc>
                <a:spcPct val="100000"/>
              </a:lnSpc>
              <a:spcBef>
                <a:spcPts val="380"/>
              </a:spcBef>
              <a:buChar char="○"/>
              <a:tabLst>
                <a:tab pos="859155" algn="l"/>
                <a:tab pos="859790" algn="l"/>
              </a:tabLst>
            </a:pPr>
            <a:r>
              <a:rPr dirty="0" sz="2100" spc="-10">
                <a:solidFill>
                  <a:srgbClr val="00FFFF"/>
                </a:solidFill>
                <a:latin typeface="Arial"/>
                <a:cs typeface="Arial"/>
                <a:hlinkClick r:id="rId2"/>
              </a:rPr>
              <a:t>www.carbonharvestllc.com</a:t>
            </a:r>
            <a:endParaRPr sz="2100">
              <a:latin typeface="Arial"/>
              <a:cs typeface="Arial"/>
            </a:endParaRPr>
          </a:p>
          <a:p>
            <a:pPr lvl="1" marL="859155" indent="-389890">
              <a:lnSpc>
                <a:spcPct val="100000"/>
              </a:lnSpc>
              <a:spcBef>
                <a:spcPts val="375"/>
              </a:spcBef>
              <a:buChar char="○"/>
              <a:tabLst>
                <a:tab pos="859155" algn="l"/>
                <a:tab pos="859790" algn="l"/>
              </a:tabLst>
            </a:pPr>
            <a:r>
              <a:rPr dirty="0" sz="2100" spc="-10">
                <a:solidFill>
                  <a:srgbClr val="FFFFFF"/>
                </a:solidFill>
                <a:latin typeface="Arial"/>
                <a:cs typeface="Arial"/>
              </a:rPr>
              <a:t>Sign-</a:t>
            </a:r>
            <a:r>
              <a:rPr dirty="0" sz="2100">
                <a:solidFill>
                  <a:srgbClr val="FFFFFF"/>
                </a:solidFill>
                <a:latin typeface="Arial"/>
                <a:cs typeface="Arial"/>
              </a:rPr>
              <a:t>up</a:t>
            </a:r>
            <a:r>
              <a:rPr dirty="0" sz="2100" spc="-2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2100">
                <a:solidFill>
                  <a:srgbClr val="FFFFFF"/>
                </a:solidFill>
                <a:latin typeface="Arial"/>
                <a:cs typeface="Arial"/>
              </a:rPr>
              <a:t>sheet</a:t>
            </a:r>
            <a:r>
              <a:rPr dirty="0" sz="2100" spc="-1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2100">
                <a:solidFill>
                  <a:srgbClr val="FFFFFF"/>
                </a:solidFill>
                <a:latin typeface="Arial"/>
                <a:cs typeface="Arial"/>
              </a:rPr>
              <a:t>at</a:t>
            </a:r>
            <a:r>
              <a:rPr dirty="0" sz="2100" spc="-1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2100">
                <a:solidFill>
                  <a:srgbClr val="FFFFFF"/>
                </a:solidFill>
                <a:latin typeface="Arial"/>
                <a:cs typeface="Arial"/>
              </a:rPr>
              <a:t>the</a:t>
            </a:r>
            <a:r>
              <a:rPr dirty="0" sz="2100" spc="-5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2100">
                <a:solidFill>
                  <a:srgbClr val="FFFFFF"/>
                </a:solidFill>
                <a:latin typeface="Arial"/>
                <a:cs typeface="Arial"/>
              </a:rPr>
              <a:t>back</a:t>
            </a:r>
            <a:r>
              <a:rPr dirty="0" sz="2100" spc="-1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2100">
                <a:solidFill>
                  <a:srgbClr val="FFFFFF"/>
                </a:solidFill>
                <a:latin typeface="Arial"/>
                <a:cs typeface="Arial"/>
              </a:rPr>
              <a:t>of</a:t>
            </a:r>
            <a:r>
              <a:rPr dirty="0" sz="2100" spc="-1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2100">
                <a:solidFill>
                  <a:srgbClr val="FFFFFF"/>
                </a:solidFill>
                <a:latin typeface="Arial"/>
                <a:cs typeface="Arial"/>
              </a:rPr>
              <a:t>the</a:t>
            </a:r>
            <a:r>
              <a:rPr dirty="0" sz="2100" spc="-5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2100" spc="-20">
                <a:solidFill>
                  <a:srgbClr val="FFFFFF"/>
                </a:solidFill>
                <a:latin typeface="Arial"/>
                <a:cs typeface="Arial"/>
              </a:rPr>
              <a:t>room</a:t>
            </a:r>
            <a:endParaRPr sz="2100">
              <a:latin typeface="Arial"/>
              <a:cs typeface="Arial"/>
            </a:endParaRPr>
          </a:p>
          <a:p>
            <a:pPr marL="401955" indent="-389890">
              <a:lnSpc>
                <a:spcPct val="100000"/>
              </a:lnSpc>
              <a:spcBef>
                <a:spcPts val="1895"/>
              </a:spcBef>
              <a:buClr>
                <a:srgbClr val="ADADAD"/>
              </a:buClr>
              <a:buChar char="●"/>
              <a:tabLst>
                <a:tab pos="401955" algn="l"/>
                <a:tab pos="402590" algn="l"/>
              </a:tabLst>
            </a:pPr>
            <a:r>
              <a:rPr dirty="0" u="heavy" sz="2100" spc="-10">
                <a:solidFill>
                  <a:srgbClr val="4DD0E1"/>
                </a:solidFill>
                <a:uFill>
                  <a:solidFill>
                    <a:srgbClr val="4DD0E1"/>
                  </a:solidFill>
                </a:uFill>
                <a:latin typeface="Arial"/>
                <a:cs typeface="Arial"/>
                <a:hlinkClick r:id="rId3"/>
              </a:rPr>
              <a:t>sam@carbonharvestllc.com</a:t>
            </a:r>
            <a:endParaRPr sz="2100">
              <a:latin typeface="Arial"/>
              <a:cs typeface="Arial"/>
            </a:endParaRPr>
          </a:p>
        </p:txBody>
      </p:sp>
      <p:pic>
        <p:nvPicPr>
          <p:cNvPr id="4" name="object 4" descr=""/>
          <p:cNvPicPr/>
          <p:nvPr/>
        </p:nvPicPr>
        <p:blipFill>
          <a:blip r:embed="rId4" cstate="print"/>
          <a:stretch>
            <a:fillRect/>
          </a:stretch>
        </p:blipFill>
        <p:spPr>
          <a:xfrm>
            <a:off x="5922100" y="189700"/>
            <a:ext cx="3044874" cy="998299"/>
          </a:xfrm>
          <a:prstGeom prst="rect">
            <a:avLst/>
          </a:prstGeom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0</TotalTime>
  <Application>Microsoft Office PowerPoint</Application>
  <PresentationFormat>On-screen Show (4:3)</PresentationFormat>
  <ScaleCrop>false</ScaleCrop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Bluegrass Green Source Pres</dc:title>
  <dcterms:created xsi:type="dcterms:W3CDTF">2023-03-07T15:55:06Z</dcterms:created>
  <dcterms:modified xsi:type="dcterms:W3CDTF">2023-03-07T15:55:06Z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reator">
    <vt:lpwstr>Google</vt:lpwstr>
  </property>
</Properties>
</file>