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5.xml"/>
  <Override ContentType="application/vnd.ms-office.chartcolorstyle+xml" PartName="/ppt/charts/colors6.xml"/>
  <Override ContentType="application/vnd.ms-office.chartcolorstyle+xml" PartName="/ppt/charts/colors4.xml"/>
  <Override ContentType="application/vnd.ms-office.chartcolorstyle+xml" PartName="/ppt/charts/colors1.xml"/>
  <Override ContentType="application/vnd.ms-office.chartcolorstyle+xml" PartName="/ppt/charts/colors2.xml"/>
  <Override ContentType="application/vnd.ms-office.chartcolorstyle+xml" PartName="/ppt/charts/colors3.xml"/>
  <Override ContentType="application/vnd.ms-office.chartcolorstyle+xml" PartName="/ppt/charts/colors7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3.xml"/>
  <Override ContentType="application/vnd.openxmlformats-officedocument.drawingml.chart+xml" PartName="/ppt/charts/chart2.xml"/>
  <Override ContentType="application/vnd.openxmlformats-officedocument.drawingml.chart+xml" PartName="/ppt/charts/chart7.xml"/>
  <Override ContentType="application/vnd.openxmlformats-officedocument.drawingml.chart+xml" PartName="/ppt/charts/chart5.xml"/>
  <Override ContentType="application/vnd.openxmlformats-officedocument.drawingml.chart+xml" PartName="/ppt/charts/chart4.xml"/>
  <Override ContentType="application/vnd.openxmlformats-officedocument.drawingml.chart+xml" PartName="/ppt/charts/chart6.xml"/>
  <Override ContentType="application/vnd.openxmlformats-officedocument.drawingml.chart+xml" PartName="/ppt/charts/chart1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themeOverride+xml" PartName="/ppt/theme/themeOverride1.xml"/>
  <Override ContentType="application/binary" PartName="/ppt/metadata"/>
  <Override ContentType="application/vnd.openxmlformats-officedocument.presentationml.notesMaster+xml" PartName="/ppt/notesMasters/notesMaster1.xml"/>
  <Override ContentType="application/vnd.ms-office.chartstyle+xml" PartName="/ppt/charts/style3.xml"/>
  <Override ContentType="application/vnd.ms-office.chartstyle+xml" PartName="/ppt/charts/style4.xml"/>
  <Override ContentType="application/vnd.ms-office.chartstyle+xml" PartName="/ppt/charts/style5.xml"/>
  <Override ContentType="application/vnd.ms-office.chartstyle+xml" PartName="/ppt/charts/style7.xml"/>
  <Override ContentType="application/vnd.ms-office.chartstyle+xml" PartName="/ppt/charts/style1.xml"/>
  <Override ContentType="application/vnd.ms-office.chartstyle+xml" PartName="/ppt/charts/style6.xml"/>
  <Override ContentType="application/vnd.ms-office.chartstyle+xml" PartName="/ppt/charts/style2.xml"/>
  <Override ContentType="application/vnd.openxmlformats-officedocument.presentationml.presProps+xml" PartName="/ppt/pres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</p:sldIdLst>
  <p:sldSz cy="6858000" cx="12192000"/>
  <p:notesSz cx="6858000" cy="9144000"/>
  <p:embeddedFontLst>
    <p:embeddedFont>
      <p:font typeface="Lato Black"/>
      <p:bold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6" roundtripDataSignature="AMtx7miCD3ibwN8QbM2fgX0A4OaIzLO5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font" Target="fonts/LatoBlack-boldItalic.fntdata"/><Relationship Id="rId12" Type="http://schemas.openxmlformats.org/officeDocument/2006/relationships/slide" Target="slides/slide8.xml"/><Relationship Id="rId34" Type="http://schemas.openxmlformats.org/officeDocument/2006/relationships/font" Target="fonts/LatoBlack-bold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36" Type="http://customschemas.google.com/relationships/presentationmetadata" Target="meta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charts/_rels/chart1.xml.rels><?xml version="1.0" encoding="UTF-8" standalone="yes"?>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\\DC-01\teams\E3\PSC%20Cases\rate%20increases%20over%20time.xlsx" TargetMode="External"/></Relationships>
</file>

<file path=ppt/charts/_rels/chart2.xml.rels><?xml version="1.0" encoding="UTF-8" standalone="yes"?>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file:///\\DC-01\teams\E3\PSC%20Cases\rate%20increases%20over%20time.xlsx" TargetMode="External"/></Relationships>
</file>

<file path=ppt/charts/_rels/chart3.xml.rels><?xml version="1.0" encoding="UTF-8" standalone="yes"?>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oleObject" Target="file:///C:\Users\cray\Downloads\N3020KY3m.xls" TargetMode="External"/></Relationships>
</file>

<file path=ppt/charts/_rels/chart4.xml.rels><?xml version="1.0" encoding="UTF-8" standalone="yes"?>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themeOverride" Target="../theme/themeOverride1.xml"/><Relationship Id="rId4" Type="http://schemas.openxmlformats.org/officeDocument/2006/relationships/package" Target="../embeddings/Microsoft_Excel_Sheet1.xlsx"/></Relationships>
</file>

<file path=ppt/charts/_rels/chart5.xml.rels><?xml version="1.0" encoding="UTF-8" standalone="yes"?>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oleObject" Target="file:///\\DC-01\teams\E3\Workplan\E3%20WP%202025\Copy%20of%20demand%20chart.xlsx" TargetMode="External"/></Relationships>
</file>

<file path=ppt/charts/_rels/chart6.xml.rels><?xml version="1.0" encoding="UTF-8" standalone="yes"?><Relationships xmlns="http://schemas.openxmlformats.org/package/2006/relationships"><Relationship Id="rId1" Type="http://schemas.microsoft.com/office/2011/relationships/chartStyle" Target="style6.xml"/><Relationship Id="rId2" Type="http://schemas.microsoft.com/office/2011/relationships/chartColorStyle" Target="colors6.xml"/><Relationship Id="rId3" Type="http://schemas.openxmlformats.org/officeDocument/2006/relationships/oleObject" Target="file:///\\DC-01\teams\E3\Workplan\E3%20WP%202025\demand%20chart.xlsx" TargetMode="External"/></Relationships>
</file>

<file path=ppt/charts/_rels/chart7.xml.rels><?xml version="1.0" encoding="UTF-8" standalone="yes"?><Relationships xmlns="http://schemas.openxmlformats.org/package/2006/relationships"><Relationship Id="rId1" Type="http://schemas.microsoft.com/office/2011/relationships/chartStyle" Target="style7.xml"/><Relationship Id="rId2" Type="http://schemas.microsoft.com/office/2011/relationships/chartColorStyle" Target="colors7.xml"/><Relationship Id="rId3" Type="http://schemas.openxmlformats.org/officeDocument/2006/relationships/oleObject" Target="file:///\\DC-01\teams\E3\Workplan\E3%20WP%202025\demand%20char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latin typeface="Atten New Bold" panose="00000800000000000000" pitchFamily="50" charset="0"/>
              </a:rPr>
              <a:t>Small Commercial </a:t>
            </a:r>
            <a:br>
              <a:rPr lang="en-US" sz="1800" b="1" dirty="0">
                <a:latin typeface="Atten New Bold" panose="00000800000000000000" pitchFamily="50" charset="0"/>
              </a:rPr>
            </a:br>
            <a:r>
              <a:rPr lang="en-US" sz="1800" b="1" dirty="0">
                <a:latin typeface="Atten New Bold" panose="00000800000000000000" pitchFamily="50" charset="0"/>
              </a:rPr>
              <a:t>Electric</a:t>
            </a:r>
            <a:r>
              <a:rPr lang="en-US" sz="1800" b="1" baseline="0" dirty="0">
                <a:latin typeface="Atten New Bold" panose="00000800000000000000" pitchFamily="50" charset="0"/>
              </a:rPr>
              <a:t> Usage Rates ($/kWh)</a:t>
            </a:r>
            <a:endParaRPr lang="en-US" sz="1800" b="1" dirty="0">
              <a:latin typeface="Atten New Bold" panose="00000800000000000000" pitchFamily="50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Sheet1!$O$3</c:f>
              <c:strCache>
                <c:ptCount val="1"/>
                <c:pt idx="0">
                  <c:v>KU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Sheet1!$P$2:$T$2</c:f>
              <c:numCache>
                <c:formatCode>General</c:formatCode>
                <c:ptCount val="5"/>
                <c:pt idx="0">
                  <c:v>2004</c:v>
                </c:pt>
                <c:pt idx="1">
                  <c:v>2009</c:v>
                </c:pt>
                <c:pt idx="2">
                  <c:v>2014</c:v>
                </c:pt>
                <c:pt idx="3">
                  <c:v>2019</c:v>
                </c:pt>
                <c:pt idx="4">
                  <c:v>2024</c:v>
                </c:pt>
              </c:numCache>
            </c:numRef>
          </c:cat>
          <c:val>
            <c:numRef>
              <c:f>Sheet1!$P$3:$T$3</c:f>
              <c:numCache>
                <c:formatCode>General</c:formatCode>
                <c:ptCount val="5"/>
                <c:pt idx="0">
                  <c:v>5.3269999999999998E-2</c:v>
                </c:pt>
                <c:pt idx="1">
                  <c:v>7.4859999999999996E-2</c:v>
                </c:pt>
                <c:pt idx="2">
                  <c:v>9.2249999999999999E-2</c:v>
                </c:pt>
                <c:pt idx="3">
                  <c:v>0.10489999999999999</c:v>
                </c:pt>
                <c:pt idx="4">
                  <c:v>0.11869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85-4E29-95AC-0A8F5D278D4F}"/>
            </c:ext>
          </c:extLst>
        </c:ser>
        <c:ser>
          <c:idx val="1"/>
          <c:order val="1"/>
          <c:tx>
            <c:strRef>
              <c:f>Sheet1!$O$4</c:f>
              <c:strCache>
                <c:ptCount val="1"/>
                <c:pt idx="0">
                  <c:v>KY Power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Sheet1!$P$2:$T$2</c:f>
              <c:numCache>
                <c:formatCode>General</c:formatCode>
                <c:ptCount val="5"/>
                <c:pt idx="0">
                  <c:v>2004</c:v>
                </c:pt>
                <c:pt idx="1">
                  <c:v>2009</c:v>
                </c:pt>
                <c:pt idx="2">
                  <c:v>2014</c:v>
                </c:pt>
                <c:pt idx="3">
                  <c:v>2019</c:v>
                </c:pt>
                <c:pt idx="4">
                  <c:v>2024</c:v>
                </c:pt>
              </c:numCache>
            </c:numRef>
          </c:cat>
          <c:val>
            <c:numRef>
              <c:f>Sheet1!$P$4:$T$4</c:f>
              <c:numCache>
                <c:formatCode>General</c:formatCode>
                <c:ptCount val="5"/>
                <c:pt idx="0">
                  <c:v>5.2850000000000001E-2</c:v>
                </c:pt>
                <c:pt idx="1">
                  <c:v>8.1769999999999995E-2</c:v>
                </c:pt>
                <c:pt idx="2">
                  <c:v>9.8599999999999993E-2</c:v>
                </c:pt>
                <c:pt idx="3">
                  <c:v>9.826E-2</c:v>
                </c:pt>
                <c:pt idx="4">
                  <c:v>0.12292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85-4E29-95AC-0A8F5D278D4F}"/>
            </c:ext>
          </c:extLst>
        </c:ser>
        <c:ser>
          <c:idx val="2"/>
          <c:order val="2"/>
          <c:tx>
            <c:strRef>
              <c:f>Sheet1!$O$5</c:f>
              <c:strCache>
                <c:ptCount val="1"/>
                <c:pt idx="0">
                  <c:v>Bluegrass Energy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Sheet1!$P$2:$T$2</c:f>
              <c:numCache>
                <c:formatCode>General</c:formatCode>
                <c:ptCount val="5"/>
                <c:pt idx="0">
                  <c:v>2004</c:v>
                </c:pt>
                <c:pt idx="1">
                  <c:v>2009</c:v>
                </c:pt>
                <c:pt idx="2">
                  <c:v>2014</c:v>
                </c:pt>
                <c:pt idx="3">
                  <c:v>2019</c:v>
                </c:pt>
                <c:pt idx="4">
                  <c:v>2024</c:v>
                </c:pt>
              </c:numCache>
            </c:numRef>
          </c:cat>
          <c:val>
            <c:numRef>
              <c:f>Sheet1!$P$5:$T$5</c:f>
              <c:numCache>
                <c:formatCode>General</c:formatCode>
                <c:ptCount val="5"/>
                <c:pt idx="0">
                  <c:v>5.7169999999999999E-2</c:v>
                </c:pt>
                <c:pt idx="1">
                  <c:v>7.6439999999999994E-2</c:v>
                </c:pt>
                <c:pt idx="2">
                  <c:v>8.5750000000000007E-2</c:v>
                </c:pt>
                <c:pt idx="3">
                  <c:v>8.3250000000000005E-2</c:v>
                </c:pt>
                <c:pt idx="4">
                  <c:v>8.4629999999999997E-2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485-4E29-95AC-0A8F5D278D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581567"/>
        <c:axId val="388584447"/>
      </c:lineChart>
      <c:catAx>
        <c:axId val="3885815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584447"/>
        <c:crosses val="autoZero"/>
        <c:auto val="1"/>
        <c:lblAlgn val="ctr"/>
        <c:lblOffset val="100"/>
        <c:noMultiLvlLbl val="0"/>
      </c:catAx>
      <c:valAx>
        <c:axId val="3885844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5815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latin typeface="Atten New Bold" panose="00000800000000000000" pitchFamily="50" charset="0"/>
              </a:rPr>
              <a:t>Demand</a:t>
            </a:r>
            <a:r>
              <a:rPr lang="en-US" sz="1800" b="1" baseline="0" dirty="0">
                <a:latin typeface="Atten New Bold" panose="00000800000000000000" pitchFamily="50" charset="0"/>
              </a:rPr>
              <a:t> Rates ($/kW)</a:t>
            </a:r>
          </a:p>
          <a:p>
            <a:pPr>
              <a:defRPr/>
            </a:pP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Sheet1!$O$8</c:f>
              <c:strCache>
                <c:ptCount val="1"/>
                <c:pt idx="0">
                  <c:v>KU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Sheet1!$P$7:$T$7</c:f>
              <c:numCache>
                <c:formatCode>General</c:formatCode>
                <c:ptCount val="5"/>
                <c:pt idx="0">
                  <c:v>2004</c:v>
                </c:pt>
                <c:pt idx="1">
                  <c:v>2009</c:v>
                </c:pt>
                <c:pt idx="2">
                  <c:v>2014</c:v>
                </c:pt>
                <c:pt idx="3">
                  <c:v>2019</c:v>
                </c:pt>
                <c:pt idx="4">
                  <c:v>2024</c:v>
                </c:pt>
              </c:numCache>
            </c:numRef>
          </c:cat>
          <c:val>
            <c:numRef>
              <c:f>Sheet1!$P$8:$T$8</c:f>
              <c:numCache>
                <c:formatCode>General</c:formatCode>
                <c:ptCount val="5"/>
                <c:pt idx="0">
                  <c:v>6.65</c:v>
                </c:pt>
                <c:pt idx="1">
                  <c:v>9.42</c:v>
                </c:pt>
                <c:pt idx="2">
                  <c:v>14.25</c:v>
                </c:pt>
                <c:pt idx="3">
                  <c:v>21.38</c:v>
                </c:pt>
                <c:pt idx="4">
                  <c:v>23.76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32-4757-BDF3-0415BF06E661}"/>
            </c:ext>
          </c:extLst>
        </c:ser>
        <c:ser>
          <c:idx val="1"/>
          <c:order val="1"/>
          <c:tx>
            <c:strRef>
              <c:f>Sheet1!$O$9</c:f>
              <c:strCache>
                <c:ptCount val="1"/>
                <c:pt idx="0">
                  <c:v>KY Power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Sheet1!$P$7:$T$7</c:f>
              <c:numCache>
                <c:formatCode>General</c:formatCode>
                <c:ptCount val="5"/>
                <c:pt idx="0">
                  <c:v>2004</c:v>
                </c:pt>
                <c:pt idx="1">
                  <c:v>2009</c:v>
                </c:pt>
                <c:pt idx="2">
                  <c:v>2014</c:v>
                </c:pt>
                <c:pt idx="3">
                  <c:v>2019</c:v>
                </c:pt>
                <c:pt idx="4">
                  <c:v>2024</c:v>
                </c:pt>
              </c:numCache>
            </c:numRef>
          </c:cat>
          <c:val>
            <c:numRef>
              <c:f>Sheet1!$P$9:$T$9</c:f>
              <c:numCache>
                <c:formatCode>General</c:formatCode>
                <c:ptCount val="5"/>
                <c:pt idx="0">
                  <c:v>1.1599999999999999</c:v>
                </c:pt>
                <c:pt idx="1">
                  <c:v>1.31</c:v>
                </c:pt>
                <c:pt idx="2">
                  <c:v>1.64</c:v>
                </c:pt>
                <c:pt idx="3">
                  <c:v>6</c:v>
                </c:pt>
                <c:pt idx="4">
                  <c:v>8.36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C32-4757-BDF3-0415BF06E661}"/>
            </c:ext>
          </c:extLst>
        </c:ser>
        <c:ser>
          <c:idx val="2"/>
          <c:order val="2"/>
          <c:tx>
            <c:strRef>
              <c:f>Sheet1!$O$10</c:f>
              <c:strCache>
                <c:ptCount val="1"/>
                <c:pt idx="0">
                  <c:v>Bluegrass Energy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Sheet1!$P$7:$T$7</c:f>
              <c:numCache>
                <c:formatCode>General</c:formatCode>
                <c:ptCount val="5"/>
                <c:pt idx="0">
                  <c:v>2004</c:v>
                </c:pt>
                <c:pt idx="1">
                  <c:v>2009</c:v>
                </c:pt>
                <c:pt idx="2">
                  <c:v>2014</c:v>
                </c:pt>
                <c:pt idx="3">
                  <c:v>2019</c:v>
                </c:pt>
                <c:pt idx="4">
                  <c:v>2024</c:v>
                </c:pt>
              </c:numCache>
            </c:numRef>
          </c:cat>
          <c:val>
            <c:numRef>
              <c:f>Sheet1!$P$10:$T$10</c:f>
              <c:numCache>
                <c:formatCode>General</c:formatCode>
                <c:ptCount val="5"/>
                <c:pt idx="0">
                  <c:v>6.23</c:v>
                </c:pt>
                <c:pt idx="1">
                  <c:v>7.49</c:v>
                </c:pt>
                <c:pt idx="2">
                  <c:v>7.78</c:v>
                </c:pt>
                <c:pt idx="3">
                  <c:v>7.78</c:v>
                </c:pt>
                <c:pt idx="4">
                  <c:v>8.06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C32-4757-BDF3-0415BF06E6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9537375"/>
        <c:axId val="159534495"/>
      </c:lineChart>
      <c:catAx>
        <c:axId val="1595373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534495"/>
        <c:crosses val="autoZero"/>
        <c:auto val="1"/>
        <c:lblAlgn val="ctr"/>
        <c:lblOffset val="100"/>
        <c:noMultiLvlLbl val="0"/>
      </c:catAx>
      <c:valAx>
        <c:axId val="1595344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5373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latin typeface="Atten New Bold" panose="00000800000000000000" pitchFamily="50" charset="0"/>
              </a:rPr>
              <a:t>Avg.</a:t>
            </a:r>
            <a:r>
              <a:rPr lang="en-US" sz="1800" b="1" baseline="0" dirty="0">
                <a:latin typeface="Atten New Bold" panose="00000800000000000000" pitchFamily="50" charset="0"/>
              </a:rPr>
              <a:t> KY Commercial Natural Gas Prices ($/mcf)</a:t>
            </a:r>
            <a:endParaRPr lang="en-US" sz="1800" b="1" dirty="0">
              <a:latin typeface="Atten New Bold" panose="00000800000000000000" pitchFamily="50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'Data 1'!$A$305:$A$425</c:f>
              <c:numCache>
                <c:formatCode>mmm\-yyyy</c:formatCode>
                <c:ptCount val="121"/>
                <c:pt idx="0">
                  <c:v>41685</c:v>
                </c:pt>
                <c:pt idx="1">
                  <c:v>41713</c:v>
                </c:pt>
                <c:pt idx="2">
                  <c:v>41744</c:v>
                </c:pt>
                <c:pt idx="3">
                  <c:v>41774</c:v>
                </c:pt>
                <c:pt idx="4">
                  <c:v>41805</c:v>
                </c:pt>
                <c:pt idx="5">
                  <c:v>41835</c:v>
                </c:pt>
                <c:pt idx="6">
                  <c:v>41866</c:v>
                </c:pt>
                <c:pt idx="7">
                  <c:v>41897</c:v>
                </c:pt>
                <c:pt idx="8">
                  <c:v>41927</c:v>
                </c:pt>
                <c:pt idx="9">
                  <c:v>41958</c:v>
                </c:pt>
                <c:pt idx="10">
                  <c:v>41988</c:v>
                </c:pt>
                <c:pt idx="11">
                  <c:v>42019</c:v>
                </c:pt>
                <c:pt idx="12">
                  <c:v>42050</c:v>
                </c:pt>
                <c:pt idx="13">
                  <c:v>42078</c:v>
                </c:pt>
                <c:pt idx="14">
                  <c:v>42109</c:v>
                </c:pt>
                <c:pt idx="15">
                  <c:v>42139</c:v>
                </c:pt>
                <c:pt idx="16">
                  <c:v>42170</c:v>
                </c:pt>
                <c:pt idx="17">
                  <c:v>42200</c:v>
                </c:pt>
                <c:pt idx="18">
                  <c:v>42231</c:v>
                </c:pt>
                <c:pt idx="19">
                  <c:v>42262</c:v>
                </c:pt>
                <c:pt idx="20">
                  <c:v>42292</c:v>
                </c:pt>
                <c:pt idx="21">
                  <c:v>42323</c:v>
                </c:pt>
                <c:pt idx="22">
                  <c:v>42353</c:v>
                </c:pt>
                <c:pt idx="23">
                  <c:v>42384</c:v>
                </c:pt>
                <c:pt idx="24">
                  <c:v>42415</c:v>
                </c:pt>
                <c:pt idx="25">
                  <c:v>42444</c:v>
                </c:pt>
                <c:pt idx="26">
                  <c:v>42475</c:v>
                </c:pt>
                <c:pt idx="27">
                  <c:v>42505</c:v>
                </c:pt>
                <c:pt idx="28">
                  <c:v>42536</c:v>
                </c:pt>
                <c:pt idx="29">
                  <c:v>42566</c:v>
                </c:pt>
                <c:pt idx="30">
                  <c:v>42597</c:v>
                </c:pt>
                <c:pt idx="31">
                  <c:v>42628</c:v>
                </c:pt>
                <c:pt idx="32">
                  <c:v>42658</c:v>
                </c:pt>
                <c:pt idx="33">
                  <c:v>42689</c:v>
                </c:pt>
                <c:pt idx="34">
                  <c:v>42719</c:v>
                </c:pt>
                <c:pt idx="35">
                  <c:v>42750</c:v>
                </c:pt>
                <c:pt idx="36">
                  <c:v>42781</c:v>
                </c:pt>
                <c:pt idx="37">
                  <c:v>42809</c:v>
                </c:pt>
                <c:pt idx="38">
                  <c:v>42840</c:v>
                </c:pt>
                <c:pt idx="39">
                  <c:v>42870</c:v>
                </c:pt>
                <c:pt idx="40">
                  <c:v>42901</c:v>
                </c:pt>
                <c:pt idx="41">
                  <c:v>42931</c:v>
                </c:pt>
                <c:pt idx="42">
                  <c:v>42962</c:v>
                </c:pt>
                <c:pt idx="43">
                  <c:v>42993</c:v>
                </c:pt>
                <c:pt idx="44">
                  <c:v>43023</c:v>
                </c:pt>
                <c:pt idx="45">
                  <c:v>43054</c:v>
                </c:pt>
                <c:pt idx="46">
                  <c:v>43084</c:v>
                </c:pt>
                <c:pt idx="47">
                  <c:v>43115</c:v>
                </c:pt>
                <c:pt idx="48">
                  <c:v>43146</c:v>
                </c:pt>
                <c:pt idx="49">
                  <c:v>43174</c:v>
                </c:pt>
                <c:pt idx="50">
                  <c:v>43205</c:v>
                </c:pt>
                <c:pt idx="51">
                  <c:v>43235</c:v>
                </c:pt>
                <c:pt idx="52">
                  <c:v>43266</c:v>
                </c:pt>
                <c:pt idx="53">
                  <c:v>43296</c:v>
                </c:pt>
                <c:pt idx="54">
                  <c:v>43327</c:v>
                </c:pt>
                <c:pt idx="55">
                  <c:v>43358</c:v>
                </c:pt>
                <c:pt idx="56">
                  <c:v>43388</c:v>
                </c:pt>
                <c:pt idx="57">
                  <c:v>43419</c:v>
                </c:pt>
                <c:pt idx="58">
                  <c:v>43449</c:v>
                </c:pt>
                <c:pt idx="59">
                  <c:v>43480</c:v>
                </c:pt>
                <c:pt idx="60">
                  <c:v>43511</c:v>
                </c:pt>
                <c:pt idx="61">
                  <c:v>43539</c:v>
                </c:pt>
                <c:pt idx="62">
                  <c:v>43570</c:v>
                </c:pt>
                <c:pt idx="63">
                  <c:v>43600</c:v>
                </c:pt>
                <c:pt idx="64">
                  <c:v>43631</c:v>
                </c:pt>
                <c:pt idx="65">
                  <c:v>43661</c:v>
                </c:pt>
                <c:pt idx="66">
                  <c:v>43692</c:v>
                </c:pt>
                <c:pt idx="67">
                  <c:v>43723</c:v>
                </c:pt>
                <c:pt idx="68">
                  <c:v>43753</c:v>
                </c:pt>
                <c:pt idx="69">
                  <c:v>43784</c:v>
                </c:pt>
                <c:pt idx="70">
                  <c:v>43814</c:v>
                </c:pt>
                <c:pt idx="71">
                  <c:v>43845</c:v>
                </c:pt>
                <c:pt idx="72">
                  <c:v>43876</c:v>
                </c:pt>
                <c:pt idx="73">
                  <c:v>43905</c:v>
                </c:pt>
                <c:pt idx="74">
                  <c:v>43936</c:v>
                </c:pt>
                <c:pt idx="75">
                  <c:v>43966</c:v>
                </c:pt>
                <c:pt idx="76">
                  <c:v>43997</c:v>
                </c:pt>
                <c:pt idx="77">
                  <c:v>44027</c:v>
                </c:pt>
                <c:pt idx="78">
                  <c:v>44058</c:v>
                </c:pt>
                <c:pt idx="79">
                  <c:v>44089</c:v>
                </c:pt>
                <c:pt idx="80">
                  <c:v>44119</c:v>
                </c:pt>
                <c:pt idx="81">
                  <c:v>44150</c:v>
                </c:pt>
                <c:pt idx="82">
                  <c:v>44180</c:v>
                </c:pt>
                <c:pt idx="83">
                  <c:v>44211</c:v>
                </c:pt>
                <c:pt idx="84">
                  <c:v>44242</c:v>
                </c:pt>
                <c:pt idx="85">
                  <c:v>44270</c:v>
                </c:pt>
                <c:pt idx="86">
                  <c:v>44301</c:v>
                </c:pt>
                <c:pt idx="87">
                  <c:v>44331</c:v>
                </c:pt>
                <c:pt idx="88">
                  <c:v>44362</c:v>
                </c:pt>
                <c:pt idx="89">
                  <c:v>44392</c:v>
                </c:pt>
                <c:pt idx="90">
                  <c:v>44423</c:v>
                </c:pt>
                <c:pt idx="91">
                  <c:v>44454</c:v>
                </c:pt>
                <c:pt idx="92">
                  <c:v>44484</c:v>
                </c:pt>
                <c:pt idx="93">
                  <c:v>44515</c:v>
                </c:pt>
                <c:pt idx="94">
                  <c:v>44545</c:v>
                </c:pt>
                <c:pt idx="95">
                  <c:v>44576</c:v>
                </c:pt>
                <c:pt idx="96">
                  <c:v>44607</c:v>
                </c:pt>
                <c:pt idx="97">
                  <c:v>44635</c:v>
                </c:pt>
                <c:pt idx="98">
                  <c:v>44666</c:v>
                </c:pt>
                <c:pt idx="99">
                  <c:v>44696</c:v>
                </c:pt>
                <c:pt idx="100">
                  <c:v>44727</c:v>
                </c:pt>
                <c:pt idx="101">
                  <c:v>44757</c:v>
                </c:pt>
                <c:pt idx="102">
                  <c:v>44788</c:v>
                </c:pt>
                <c:pt idx="103">
                  <c:v>44819</c:v>
                </c:pt>
                <c:pt idx="104">
                  <c:v>44849</c:v>
                </c:pt>
                <c:pt idx="105">
                  <c:v>44880</c:v>
                </c:pt>
                <c:pt idx="106">
                  <c:v>44910</c:v>
                </c:pt>
                <c:pt idx="107">
                  <c:v>44941</c:v>
                </c:pt>
                <c:pt idx="108">
                  <c:v>44972</c:v>
                </c:pt>
                <c:pt idx="109">
                  <c:v>45000</c:v>
                </c:pt>
                <c:pt idx="110">
                  <c:v>45031</c:v>
                </c:pt>
                <c:pt idx="111">
                  <c:v>45061</c:v>
                </c:pt>
                <c:pt idx="112">
                  <c:v>45092</c:v>
                </c:pt>
                <c:pt idx="113">
                  <c:v>45122</c:v>
                </c:pt>
                <c:pt idx="114">
                  <c:v>45153</c:v>
                </c:pt>
                <c:pt idx="115">
                  <c:v>45184</c:v>
                </c:pt>
                <c:pt idx="116">
                  <c:v>45214</c:v>
                </c:pt>
                <c:pt idx="117">
                  <c:v>45245</c:v>
                </c:pt>
                <c:pt idx="118">
                  <c:v>45275</c:v>
                </c:pt>
                <c:pt idx="119">
                  <c:v>45306</c:v>
                </c:pt>
                <c:pt idx="120">
                  <c:v>45337</c:v>
                </c:pt>
              </c:numCache>
            </c:numRef>
          </c:cat>
          <c:val>
            <c:numRef>
              <c:f>'Data 1'!$B$305:$B$425</c:f>
              <c:numCache>
                <c:formatCode>General</c:formatCode>
                <c:ptCount val="121"/>
                <c:pt idx="0">
                  <c:v>8.09</c:v>
                </c:pt>
                <c:pt idx="1">
                  <c:v>8.31</c:v>
                </c:pt>
                <c:pt idx="2">
                  <c:v>9.4</c:v>
                </c:pt>
                <c:pt idx="3">
                  <c:v>11.83</c:v>
                </c:pt>
                <c:pt idx="4">
                  <c:v>12.81</c:v>
                </c:pt>
                <c:pt idx="5">
                  <c:v>12.65</c:v>
                </c:pt>
                <c:pt idx="6">
                  <c:v>12.76</c:v>
                </c:pt>
                <c:pt idx="7">
                  <c:v>12.5</c:v>
                </c:pt>
                <c:pt idx="8">
                  <c:v>11.06</c:v>
                </c:pt>
                <c:pt idx="9">
                  <c:v>8.94</c:v>
                </c:pt>
                <c:pt idx="10">
                  <c:v>8.75</c:v>
                </c:pt>
                <c:pt idx="11">
                  <c:v>8.2799999999999994</c:v>
                </c:pt>
                <c:pt idx="12">
                  <c:v>8.18</c:v>
                </c:pt>
                <c:pt idx="13">
                  <c:v>7.96</c:v>
                </c:pt>
                <c:pt idx="14">
                  <c:v>10.01</c:v>
                </c:pt>
                <c:pt idx="15">
                  <c:v>10.9</c:v>
                </c:pt>
                <c:pt idx="16">
                  <c:v>11.47</c:v>
                </c:pt>
                <c:pt idx="17">
                  <c:v>11.91</c:v>
                </c:pt>
                <c:pt idx="18">
                  <c:v>11.27</c:v>
                </c:pt>
                <c:pt idx="19">
                  <c:v>10.49</c:v>
                </c:pt>
                <c:pt idx="20">
                  <c:v>9.3699999999999992</c:v>
                </c:pt>
                <c:pt idx="21">
                  <c:v>8.58</c:v>
                </c:pt>
                <c:pt idx="22">
                  <c:v>7.69</c:v>
                </c:pt>
                <c:pt idx="23">
                  <c:v>6.73</c:v>
                </c:pt>
                <c:pt idx="24">
                  <c:v>6.39</c:v>
                </c:pt>
                <c:pt idx="25">
                  <c:v>7.11</c:v>
                </c:pt>
                <c:pt idx="26">
                  <c:v>8</c:v>
                </c:pt>
                <c:pt idx="27">
                  <c:v>9.19</c:v>
                </c:pt>
                <c:pt idx="28">
                  <c:v>10.77</c:v>
                </c:pt>
                <c:pt idx="29">
                  <c:v>11.05</c:v>
                </c:pt>
                <c:pt idx="30">
                  <c:v>12.03</c:v>
                </c:pt>
                <c:pt idx="31">
                  <c:v>11.32</c:v>
                </c:pt>
                <c:pt idx="32">
                  <c:v>10.81</c:v>
                </c:pt>
                <c:pt idx="33">
                  <c:v>8.94</c:v>
                </c:pt>
                <c:pt idx="34">
                  <c:v>7.49</c:v>
                </c:pt>
                <c:pt idx="35">
                  <c:v>7.71</c:v>
                </c:pt>
                <c:pt idx="36">
                  <c:v>8.81</c:v>
                </c:pt>
                <c:pt idx="37">
                  <c:v>8.61</c:v>
                </c:pt>
                <c:pt idx="38">
                  <c:v>10.29</c:v>
                </c:pt>
                <c:pt idx="39">
                  <c:v>11.28</c:v>
                </c:pt>
                <c:pt idx="40">
                  <c:v>12.54</c:v>
                </c:pt>
                <c:pt idx="41">
                  <c:v>11.99</c:v>
                </c:pt>
                <c:pt idx="42">
                  <c:v>12.81</c:v>
                </c:pt>
                <c:pt idx="43">
                  <c:v>11.83</c:v>
                </c:pt>
                <c:pt idx="44">
                  <c:v>10.16</c:v>
                </c:pt>
                <c:pt idx="45">
                  <c:v>8.7100000000000009</c:v>
                </c:pt>
                <c:pt idx="46">
                  <c:v>7.75</c:v>
                </c:pt>
                <c:pt idx="47">
                  <c:v>7.41</c:v>
                </c:pt>
                <c:pt idx="48">
                  <c:v>8.0299999999999994</c:v>
                </c:pt>
                <c:pt idx="49">
                  <c:v>8.1</c:v>
                </c:pt>
                <c:pt idx="50">
                  <c:v>8.07</c:v>
                </c:pt>
                <c:pt idx="51">
                  <c:v>10.91</c:v>
                </c:pt>
                <c:pt idx="52">
                  <c:v>12.91</c:v>
                </c:pt>
                <c:pt idx="53">
                  <c:v>12.76</c:v>
                </c:pt>
                <c:pt idx="54">
                  <c:v>12.42</c:v>
                </c:pt>
                <c:pt idx="55">
                  <c:v>10.72</c:v>
                </c:pt>
                <c:pt idx="56">
                  <c:v>9.43</c:v>
                </c:pt>
                <c:pt idx="57">
                  <c:v>7.73</c:v>
                </c:pt>
                <c:pt idx="58">
                  <c:v>7.83</c:v>
                </c:pt>
                <c:pt idx="59">
                  <c:v>7.7</c:v>
                </c:pt>
                <c:pt idx="60">
                  <c:v>7.86</c:v>
                </c:pt>
                <c:pt idx="61">
                  <c:v>7.53</c:v>
                </c:pt>
                <c:pt idx="62">
                  <c:v>9.44</c:v>
                </c:pt>
                <c:pt idx="63">
                  <c:v>11.5</c:v>
                </c:pt>
                <c:pt idx="64">
                  <c:v>12.99</c:v>
                </c:pt>
                <c:pt idx="65">
                  <c:v>13.07</c:v>
                </c:pt>
                <c:pt idx="66">
                  <c:v>12.27</c:v>
                </c:pt>
                <c:pt idx="67">
                  <c:v>11.8</c:v>
                </c:pt>
                <c:pt idx="68">
                  <c:v>10.29</c:v>
                </c:pt>
                <c:pt idx="69">
                  <c:v>7.53</c:v>
                </c:pt>
                <c:pt idx="70">
                  <c:v>7.94</c:v>
                </c:pt>
                <c:pt idx="71">
                  <c:v>8.02</c:v>
                </c:pt>
                <c:pt idx="72">
                  <c:v>7.33</c:v>
                </c:pt>
                <c:pt idx="73">
                  <c:v>8.18</c:v>
                </c:pt>
                <c:pt idx="74">
                  <c:v>8.8000000000000007</c:v>
                </c:pt>
                <c:pt idx="75">
                  <c:v>11.2</c:v>
                </c:pt>
                <c:pt idx="76">
                  <c:v>12.49</c:v>
                </c:pt>
                <c:pt idx="77">
                  <c:v>12.76</c:v>
                </c:pt>
                <c:pt idx="78">
                  <c:v>12.78</c:v>
                </c:pt>
                <c:pt idx="79">
                  <c:v>12.36</c:v>
                </c:pt>
                <c:pt idx="80">
                  <c:v>9.17</c:v>
                </c:pt>
                <c:pt idx="81">
                  <c:v>8.9700000000000006</c:v>
                </c:pt>
                <c:pt idx="82">
                  <c:v>7.55</c:v>
                </c:pt>
                <c:pt idx="83">
                  <c:v>7.53</c:v>
                </c:pt>
                <c:pt idx="84">
                  <c:v>6.87</c:v>
                </c:pt>
                <c:pt idx="85">
                  <c:v>8.2799999999999994</c:v>
                </c:pt>
                <c:pt idx="86">
                  <c:v>9.19</c:v>
                </c:pt>
                <c:pt idx="87">
                  <c:v>11.91</c:v>
                </c:pt>
                <c:pt idx="88">
                  <c:v>13.69</c:v>
                </c:pt>
                <c:pt idx="89">
                  <c:v>14.35</c:v>
                </c:pt>
                <c:pt idx="90">
                  <c:v>15.05</c:v>
                </c:pt>
                <c:pt idx="91">
                  <c:v>13.62</c:v>
                </c:pt>
                <c:pt idx="92">
                  <c:v>12.32</c:v>
                </c:pt>
                <c:pt idx="93">
                  <c:v>10.4</c:v>
                </c:pt>
                <c:pt idx="94">
                  <c:v>11.91</c:v>
                </c:pt>
                <c:pt idx="95">
                  <c:v>9.27</c:v>
                </c:pt>
                <c:pt idx="96">
                  <c:v>9.6999999999999993</c:v>
                </c:pt>
                <c:pt idx="97">
                  <c:v>10.76</c:v>
                </c:pt>
                <c:pt idx="98">
                  <c:v>10.77</c:v>
                </c:pt>
                <c:pt idx="99">
                  <c:v>15.67</c:v>
                </c:pt>
                <c:pt idx="100">
                  <c:v>16.809999999999999</c:v>
                </c:pt>
                <c:pt idx="101">
                  <c:v>18.59</c:v>
                </c:pt>
                <c:pt idx="102">
                  <c:v>19.87</c:v>
                </c:pt>
                <c:pt idx="103">
                  <c:v>17.98</c:v>
                </c:pt>
                <c:pt idx="104">
                  <c:v>15.62</c:v>
                </c:pt>
                <c:pt idx="105">
                  <c:v>13.53</c:v>
                </c:pt>
                <c:pt idx="106">
                  <c:v>12.88</c:v>
                </c:pt>
                <c:pt idx="107">
                  <c:v>14.35</c:v>
                </c:pt>
                <c:pt idx="108">
                  <c:v>13.14</c:v>
                </c:pt>
                <c:pt idx="109">
                  <c:v>12.11</c:v>
                </c:pt>
                <c:pt idx="110">
                  <c:v>13.27</c:v>
                </c:pt>
                <c:pt idx="111">
                  <c:v>13.96</c:v>
                </c:pt>
                <c:pt idx="112">
                  <c:v>15.52</c:v>
                </c:pt>
                <c:pt idx="113">
                  <c:v>15.1</c:v>
                </c:pt>
                <c:pt idx="114">
                  <c:v>14.97</c:v>
                </c:pt>
                <c:pt idx="115">
                  <c:v>13.32</c:v>
                </c:pt>
                <c:pt idx="116">
                  <c:v>11.32</c:v>
                </c:pt>
                <c:pt idx="117">
                  <c:v>9.7100000000000009</c:v>
                </c:pt>
                <c:pt idx="118">
                  <c:v>9.42</c:v>
                </c:pt>
                <c:pt idx="119">
                  <c:v>8.4</c:v>
                </c:pt>
                <c:pt idx="120">
                  <c:v>9.0299999999999994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7B-4615-8C63-86FBD38CFF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979583"/>
        <c:axId val="316981983"/>
      </c:lineChart>
      <c:dateAx>
        <c:axId val="316979583"/>
        <c:scaling>
          <c:orientation val="minMax"/>
        </c:scaling>
        <c:delete val="0"/>
        <c:axPos val="b"/>
        <c:numFmt formatCode="mmm\-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981983"/>
        <c:crosses val="autoZero"/>
        <c:auto val="1"/>
        <c:lblOffset val="100"/>
        <c:baseTimeUnit val="months"/>
      </c:dateAx>
      <c:valAx>
        <c:axId val="316981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9795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tten New Bold" panose="00000800000000000000" pitchFamily="50" charset="0"/>
                <a:ea typeface="+mn-ea"/>
                <a:cs typeface="+mn-cs"/>
              </a:defRPr>
            </a:pPr>
            <a:r>
              <a:rPr lang="en-US" sz="1600">
                <a:latin typeface="Atten New Bold" panose="00000800000000000000" pitchFamily="50" charset="0"/>
              </a:rPr>
              <a:t>Demand (kW)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tten New Bold" panose="00000800000000000000" pitchFamily="50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Lights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</c:f>
              <c:strCache>
                <c:ptCount val="1"/>
                <c:pt idx="0">
                  <c:v>Demand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77-44AE-A567-22DB18D5F703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HVAC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</c:f>
              <c:strCache>
                <c:ptCount val="1"/>
                <c:pt idx="0">
                  <c:v>Demand</c:v>
                </c:pt>
              </c:strCache>
            </c:strRef>
          </c:cat>
          <c:val>
            <c:numRef>
              <c:f>Sheet1!$B$3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77-44AE-A567-22DB18D5F703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Computers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Sheet1!$B$1</c:f>
              <c:strCache>
                <c:ptCount val="1"/>
                <c:pt idx="0">
                  <c:v>Demand</c:v>
                </c:pt>
              </c:strCache>
            </c:strRef>
          </c:cat>
          <c:val>
            <c:numRef>
              <c:f>Sheet1!$B$4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977-44AE-A567-22DB18D5F703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Water Heater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Sheet1!$B$1</c:f>
              <c:strCache>
                <c:ptCount val="1"/>
                <c:pt idx="0">
                  <c:v>Demand</c:v>
                </c:pt>
              </c:strCache>
            </c:strRef>
          </c:cat>
          <c:val>
            <c:numRef>
              <c:f>Sheet1!$B$5</c:f>
              <c:numCache>
                <c:formatCode>General</c:formatCode>
                <c:ptCount val="1"/>
                <c:pt idx="0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977-44AE-A567-22DB18D5F703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Coffee Maker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Sheet1!$B$1</c:f>
              <c:strCache>
                <c:ptCount val="1"/>
                <c:pt idx="0">
                  <c:v>Demand</c:v>
                </c:pt>
              </c:strCache>
            </c:strRef>
          </c:cat>
          <c:val>
            <c:numRef>
              <c:f>Sheet1!$B$6</c:f>
              <c:numCache>
                <c:formatCode>General</c:formatCode>
                <c:ptCount val="1"/>
                <c:pt idx="0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977-44AE-A567-22DB18D5F7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7736480"/>
        <c:axId val="77734080"/>
      </c:barChart>
      <c:catAx>
        <c:axId val="777364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7734080"/>
        <c:crosses val="autoZero"/>
        <c:auto val="1"/>
        <c:lblAlgn val="ctr"/>
        <c:lblOffset val="100"/>
        <c:noMultiLvlLbl val="0"/>
      </c:catAx>
      <c:valAx>
        <c:axId val="7773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tten New Bold" panose="00000800000000000000" pitchFamily="50" charset="0"/>
                <a:ea typeface="+mn-ea"/>
                <a:cs typeface="+mn-cs"/>
              </a:defRPr>
            </a:pPr>
            <a:endParaRPr lang="en-US"/>
          </a:p>
        </c:txPr>
        <c:crossAx val="77736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tten New Bold" panose="00000800000000000000" pitchFamily="50" charset="0"/>
                <a:ea typeface="+mn-ea"/>
                <a:cs typeface="+mn-cs"/>
              </a:defRPr>
            </a:pPr>
            <a:r>
              <a:rPr lang="en-US" sz="1600">
                <a:latin typeface="Atten New Bold" panose="00000800000000000000" pitchFamily="50" charset="0"/>
              </a:rPr>
              <a:t>Demand (kW)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tten New Bold" panose="00000800000000000000" pitchFamily="50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Sheet1!$S$2</c:f>
              <c:strCache>
                <c:ptCount val="1"/>
                <c:pt idx="0">
                  <c:v>Lights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Sheet1!$T$1:$W$1</c:f>
              <c:strCache>
                <c:ptCount val="4"/>
                <c:pt idx="0">
                  <c:v>8:30am</c:v>
                </c:pt>
                <c:pt idx="1">
                  <c:v>9:00am</c:v>
                </c:pt>
                <c:pt idx="2">
                  <c:v>9:30am</c:v>
                </c:pt>
                <c:pt idx="3">
                  <c:v>10am</c:v>
                </c:pt>
              </c:strCache>
            </c:strRef>
          </c:cat>
          <c:val>
            <c:numRef>
              <c:f>Sheet1!$T$2:$W$2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1C-4F79-A5F0-29C074E6218B}"/>
            </c:ext>
          </c:extLst>
        </c:ser>
        <c:ser>
          <c:idx val="1"/>
          <c:order val="1"/>
          <c:tx>
            <c:strRef>
              <c:f>Sheet1!$S$3</c:f>
              <c:strCache>
                <c:ptCount val="1"/>
                <c:pt idx="0">
                  <c:v>Computers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Sheet1!$T$1:$W$1</c:f>
              <c:strCache>
                <c:ptCount val="4"/>
                <c:pt idx="0">
                  <c:v>8:30am</c:v>
                </c:pt>
                <c:pt idx="1">
                  <c:v>9:00am</c:v>
                </c:pt>
                <c:pt idx="2">
                  <c:v>9:30am</c:v>
                </c:pt>
                <c:pt idx="3">
                  <c:v>10am</c:v>
                </c:pt>
              </c:strCache>
            </c:strRef>
          </c:cat>
          <c:val>
            <c:numRef>
              <c:f>Sheet1!$T$3:$W$3</c:f>
              <c:numCache>
                <c:formatCode>General</c:formatCode>
                <c:ptCount val="4"/>
                <c:pt idx="0">
                  <c:v>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1C-4F79-A5F0-29C074E6218B}"/>
            </c:ext>
          </c:extLst>
        </c:ser>
        <c:ser>
          <c:idx val="2"/>
          <c:order val="2"/>
          <c:tx>
            <c:strRef>
              <c:f>Sheet1!$S$4</c:f>
              <c:strCache>
                <c:ptCount val="1"/>
                <c:pt idx="0">
                  <c:v>HVAC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Sheet1!$T$1:$W$1</c:f>
              <c:strCache>
                <c:ptCount val="4"/>
                <c:pt idx="0">
                  <c:v>8:30am</c:v>
                </c:pt>
                <c:pt idx="1">
                  <c:v>9:00am</c:v>
                </c:pt>
                <c:pt idx="2">
                  <c:v>9:30am</c:v>
                </c:pt>
                <c:pt idx="3">
                  <c:v>10am</c:v>
                </c:pt>
              </c:strCache>
            </c:strRef>
          </c:cat>
          <c:val>
            <c:numRef>
              <c:f>Sheet1!$T$4:$W$4</c:f>
              <c:numCache>
                <c:formatCode>General</c:formatCode>
                <c:ptCount val="4"/>
                <c:pt idx="0">
                  <c:v>17</c:v>
                </c:pt>
                <c:pt idx="1">
                  <c:v>0</c:v>
                </c:pt>
                <c:pt idx="2">
                  <c:v>0</c:v>
                </c:pt>
                <c:pt idx="3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41C-4F79-A5F0-29C074E6218B}"/>
            </c:ext>
          </c:extLst>
        </c:ser>
        <c:ser>
          <c:idx val="3"/>
          <c:order val="3"/>
          <c:tx>
            <c:strRef>
              <c:f>Sheet1!$S$5</c:f>
              <c:strCache>
                <c:ptCount val="1"/>
                <c:pt idx="0">
                  <c:v>HVAC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Sheet1!$T$1:$W$1</c:f>
              <c:strCache>
                <c:ptCount val="4"/>
                <c:pt idx="0">
                  <c:v>8:30am</c:v>
                </c:pt>
                <c:pt idx="1">
                  <c:v>9:00am</c:v>
                </c:pt>
                <c:pt idx="2">
                  <c:v>9:30am</c:v>
                </c:pt>
                <c:pt idx="3">
                  <c:v>10am</c:v>
                </c:pt>
              </c:strCache>
            </c:strRef>
          </c:cat>
          <c:val>
            <c:numRef>
              <c:f>Sheet1!$T$5:$W$5</c:f>
              <c:numCache>
                <c:formatCode>General</c:formatCode>
                <c:ptCount val="4"/>
                <c:pt idx="0">
                  <c:v>0</c:v>
                </c:pt>
                <c:pt idx="1">
                  <c:v>17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41C-4F79-A5F0-29C074E6218B}"/>
            </c:ext>
          </c:extLst>
        </c:ser>
        <c:ser>
          <c:idx val="4"/>
          <c:order val="4"/>
          <c:tx>
            <c:strRef>
              <c:f>Sheet1!$S$6</c:f>
              <c:strCache>
                <c:ptCount val="1"/>
                <c:pt idx="0">
                  <c:v>HVAC 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Sheet1!$T$1:$W$1</c:f>
              <c:strCache>
                <c:ptCount val="4"/>
                <c:pt idx="0">
                  <c:v>8:30am</c:v>
                </c:pt>
                <c:pt idx="1">
                  <c:v>9:00am</c:v>
                </c:pt>
                <c:pt idx="2">
                  <c:v>9:30am</c:v>
                </c:pt>
                <c:pt idx="3">
                  <c:v>10am</c:v>
                </c:pt>
              </c:strCache>
            </c:strRef>
          </c:cat>
          <c:val>
            <c:numRef>
              <c:f>Sheet1!$T$6:$W$6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17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41C-4F79-A5F0-29C074E6218B}"/>
            </c:ext>
          </c:extLst>
        </c:ser>
        <c:ser>
          <c:idx val="5"/>
          <c:order val="5"/>
          <c:tx>
            <c:strRef>
              <c:f>Sheet1!$S$7</c:f>
              <c:strCache>
                <c:ptCount val="1"/>
                <c:pt idx="0">
                  <c:v>Water Heater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Sheet1!$T$1:$W$1</c:f>
              <c:strCache>
                <c:ptCount val="4"/>
                <c:pt idx="0">
                  <c:v>8:30am</c:v>
                </c:pt>
                <c:pt idx="1">
                  <c:v>9:00am</c:v>
                </c:pt>
                <c:pt idx="2">
                  <c:v>9:30am</c:v>
                </c:pt>
                <c:pt idx="3">
                  <c:v>10am</c:v>
                </c:pt>
              </c:strCache>
            </c:strRef>
          </c:cat>
          <c:val>
            <c:numRef>
              <c:f>Sheet1!$T$7:$W$7</c:f>
              <c:numCache>
                <c:formatCode>General</c:formatCode>
                <c:ptCount val="4"/>
                <c:pt idx="0">
                  <c:v>4.5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41C-4F79-A5F0-29C074E6218B}"/>
            </c:ext>
          </c:extLst>
        </c:ser>
        <c:ser>
          <c:idx val="6"/>
          <c:order val="6"/>
          <c:tx>
            <c:strRef>
              <c:f>Sheet1!$S$8</c:f>
              <c:strCache>
                <c:ptCount val="1"/>
                <c:pt idx="0">
                  <c:v>Coffee Maker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Sheet1!$T$1:$W$1</c:f>
              <c:strCache>
                <c:ptCount val="4"/>
                <c:pt idx="0">
                  <c:v>8:30am</c:v>
                </c:pt>
                <c:pt idx="1">
                  <c:v>9:00am</c:v>
                </c:pt>
                <c:pt idx="2">
                  <c:v>9:30am</c:v>
                </c:pt>
                <c:pt idx="3">
                  <c:v>10am</c:v>
                </c:pt>
              </c:strCache>
            </c:strRef>
          </c:cat>
          <c:val>
            <c:numRef>
              <c:f>Sheet1!$T$8:$W$8</c:f>
              <c:numCache>
                <c:formatCode>General</c:formatCode>
                <c:ptCount val="4"/>
                <c:pt idx="0">
                  <c:v>0</c:v>
                </c:pt>
                <c:pt idx="1">
                  <c:v>1.5</c:v>
                </c:pt>
                <c:pt idx="2">
                  <c:v>0</c:v>
                </c:pt>
                <c:pt idx="3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41C-4F79-A5F0-29C074E621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86006112"/>
        <c:axId val="1286007072"/>
      </c:barChart>
      <c:catAx>
        <c:axId val="1286006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6007072"/>
        <c:crosses val="autoZero"/>
        <c:auto val="1"/>
        <c:lblAlgn val="ctr"/>
        <c:lblOffset val="100"/>
        <c:noMultiLvlLbl val="0"/>
      </c:catAx>
      <c:valAx>
        <c:axId val="128600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tten New Bold" panose="00000800000000000000" pitchFamily="50" charset="0"/>
                <a:ea typeface="+mn-ea"/>
                <a:cs typeface="+mn-cs"/>
              </a:defRPr>
            </a:pPr>
            <a:endParaRPr lang="en-US"/>
          </a:p>
        </c:txPr>
        <c:crossAx val="1286006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latin typeface="Atten New Bold" panose="00000800000000000000" pitchFamily="50" charset="0"/>
              </a:rPr>
              <a:t>Demand Cost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Lights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Sheet1!$C$1</c:f>
              <c:strCache>
                <c:ptCount val="1"/>
                <c:pt idx="0">
                  <c:v>Cost</c:v>
                </c:pt>
              </c:strCache>
            </c:strRef>
          </c:cat>
          <c:val>
            <c:numRef>
              <c:f>Sheet1!$C$2</c:f>
              <c:numCache>
                <c:formatCode>"$"#,##0.00_);[Red]\("$"#,##0.00\)</c:formatCode>
                <c:ptCount val="1"/>
                <c:pt idx="0">
                  <c:v>113.3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91-4209-B7FF-F9D7A7FCDE3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HVAC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Sheet1!$C$1</c:f>
              <c:strCache>
                <c:ptCount val="1"/>
                <c:pt idx="0">
                  <c:v>Cost</c:v>
                </c:pt>
              </c:strCache>
            </c:strRef>
          </c:cat>
          <c:val>
            <c:numRef>
              <c:f>Sheet1!$C$3</c:f>
              <c:numCache>
                <c:formatCode>"$"#,##0.00_);[Red]\("$"#,##0.00\)</c:formatCode>
                <c:ptCount val="1"/>
                <c:pt idx="0">
                  <c:v>1178.32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91-4209-B7FF-F9D7A7FCDE3C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Computers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Sheet1!$C$1</c:f>
              <c:strCache>
                <c:ptCount val="1"/>
                <c:pt idx="0">
                  <c:v>Cost</c:v>
                </c:pt>
              </c:strCache>
            </c:strRef>
          </c:cat>
          <c:val>
            <c:numRef>
              <c:f>Sheet1!$C$4</c:f>
              <c:numCache>
                <c:formatCode>"$"#,##0.00_);[Red]\("$"#,##0.00\)</c:formatCode>
                <c:ptCount val="1"/>
                <c:pt idx="0">
                  <c:v>226.6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91-4209-B7FF-F9D7A7FCDE3C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Water Heater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Sheet1!$C$1</c:f>
              <c:strCache>
                <c:ptCount val="1"/>
                <c:pt idx="0">
                  <c:v>Cost</c:v>
                </c:pt>
              </c:strCache>
            </c:strRef>
          </c:cat>
          <c:val>
            <c:numRef>
              <c:f>Sheet1!$C$5</c:f>
              <c:numCache>
                <c:formatCode>"$"#,##0.00_);[Red]\("$"#,##0.00\)</c:formatCode>
                <c:ptCount val="1"/>
                <c:pt idx="0">
                  <c:v>101.97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191-4209-B7FF-F9D7A7FCDE3C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Coffee Maker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Sheet1!$C$1</c:f>
              <c:strCache>
                <c:ptCount val="1"/>
                <c:pt idx="0">
                  <c:v>Cost</c:v>
                </c:pt>
              </c:strCache>
            </c:strRef>
          </c:cat>
          <c:val>
            <c:numRef>
              <c:f>Sheet1!$C$6</c:f>
              <c:numCache>
                <c:formatCode>"$"#,##0.00_);[Red]\("$"#,##0.00\)</c:formatCode>
                <c:ptCount val="1"/>
                <c:pt idx="0">
                  <c:v>33.99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191-4209-B7FF-F9D7A7FCDE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9847119"/>
        <c:axId val="159839439"/>
      </c:barChart>
      <c:catAx>
        <c:axId val="1598471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39439"/>
        <c:crosses val="autoZero"/>
        <c:auto val="1"/>
        <c:lblAlgn val="ctr"/>
        <c:lblOffset val="100"/>
        <c:noMultiLvlLbl val="0"/>
      </c:catAx>
      <c:valAx>
        <c:axId val="1598394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_);[Red]\(&quot;$&quot;#,##0\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471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>
                <a:latin typeface="Atten New Bold" panose="00000800000000000000" pitchFamily="50" charset="0"/>
              </a:rPr>
              <a:t>Demand Cost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Sheet1!$M$2</c:f>
              <c:strCache>
                <c:ptCount val="1"/>
                <c:pt idx="0">
                  <c:v>Lights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Sheet1!$N$1:$Q$1</c:f>
              <c:strCache>
                <c:ptCount val="4"/>
                <c:pt idx="0">
                  <c:v>8:30</c:v>
                </c:pt>
                <c:pt idx="1">
                  <c:v>9:00am</c:v>
                </c:pt>
                <c:pt idx="2">
                  <c:v>9:30am</c:v>
                </c:pt>
                <c:pt idx="3">
                  <c:v>10am</c:v>
                </c:pt>
              </c:strCache>
            </c:strRef>
          </c:cat>
          <c:val>
            <c:numRef>
              <c:f>Sheet1!$N$2:$Q$2</c:f>
              <c:numCache>
                <c:formatCode>"$"#,##0.00_);[Red]\("$"#,##0.00\)</c:formatCode>
                <c:ptCount val="4"/>
                <c:pt idx="0" formatCode="General">
                  <c:v>0</c:v>
                </c:pt>
                <c:pt idx="1">
                  <c:v>113.3</c:v>
                </c:pt>
                <c:pt idx="2">
                  <c:v>113.3</c:v>
                </c:pt>
                <c:pt idx="3">
                  <c:v>113.3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DE-4C1F-AE1A-F66DC11EB34E}"/>
            </c:ext>
          </c:extLst>
        </c:ser>
        <c:ser>
          <c:idx val="1"/>
          <c:order val="1"/>
          <c:tx>
            <c:strRef>
              <c:f>Sheet1!$M$3</c:f>
              <c:strCache>
                <c:ptCount val="1"/>
                <c:pt idx="0">
                  <c:v>Computers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Sheet1!$N$1:$Q$1</c:f>
              <c:strCache>
                <c:ptCount val="4"/>
                <c:pt idx="0">
                  <c:v>8:30</c:v>
                </c:pt>
                <c:pt idx="1">
                  <c:v>9:00am</c:v>
                </c:pt>
                <c:pt idx="2">
                  <c:v>9:30am</c:v>
                </c:pt>
                <c:pt idx="3">
                  <c:v>10am</c:v>
                </c:pt>
              </c:strCache>
            </c:strRef>
          </c:cat>
          <c:val>
            <c:numRef>
              <c:f>Sheet1!$N$3:$Q$3</c:f>
              <c:numCache>
                <c:formatCode>"$"#,##0.00_);[Red]\("$"#,##0.00\)</c:formatCode>
                <c:ptCount val="4"/>
                <c:pt idx="0" formatCode="General">
                  <c:v>0</c:v>
                </c:pt>
                <c:pt idx="1">
                  <c:v>226.6</c:v>
                </c:pt>
                <c:pt idx="2">
                  <c:v>226.6</c:v>
                </c:pt>
                <c:pt idx="3">
                  <c:v>226.6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DE-4C1F-AE1A-F66DC11EB34E}"/>
            </c:ext>
          </c:extLst>
        </c:ser>
        <c:ser>
          <c:idx val="2"/>
          <c:order val="2"/>
          <c:tx>
            <c:strRef>
              <c:f>Sheet1!$M$4</c:f>
              <c:strCache>
                <c:ptCount val="1"/>
                <c:pt idx="0">
                  <c:v>HVAC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Sheet1!$N$1:$Q$1</c:f>
              <c:strCache>
                <c:ptCount val="4"/>
                <c:pt idx="0">
                  <c:v>8:30</c:v>
                </c:pt>
                <c:pt idx="1">
                  <c:v>9:00am</c:v>
                </c:pt>
                <c:pt idx="2">
                  <c:v>9:30am</c:v>
                </c:pt>
                <c:pt idx="3">
                  <c:v>10am</c:v>
                </c:pt>
              </c:strCache>
            </c:strRef>
          </c:cat>
          <c:val>
            <c:numRef>
              <c:f>Sheet1!$N$4:$Q$4</c:f>
              <c:numCache>
                <c:formatCode>General</c:formatCode>
                <c:ptCount val="4"/>
                <c:pt idx="0" formatCode="&quot;$&quot;#,##0.00_);[Red]\(&quot;$&quot;#,##0.00\)">
                  <c:v>396.55</c:v>
                </c:pt>
                <c:pt idx="1">
                  <c:v>0</c:v>
                </c:pt>
                <c:pt idx="2">
                  <c:v>0</c:v>
                </c:pt>
                <c:pt idx="3" formatCode="&quot;$&quot;#,##0.00_);[Red]\(&quot;$&quot;#,##0.00\)">
                  <c:v>396.55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DE-4C1F-AE1A-F66DC11EB34E}"/>
            </c:ext>
          </c:extLst>
        </c:ser>
        <c:ser>
          <c:idx val="3"/>
          <c:order val="3"/>
          <c:tx>
            <c:strRef>
              <c:f>Sheet1!$M$5</c:f>
              <c:strCache>
                <c:ptCount val="1"/>
                <c:pt idx="0">
                  <c:v>HVAC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Sheet1!$N$1:$Q$1</c:f>
              <c:strCache>
                <c:ptCount val="4"/>
                <c:pt idx="0">
                  <c:v>8:30</c:v>
                </c:pt>
                <c:pt idx="1">
                  <c:v>9:00am</c:v>
                </c:pt>
                <c:pt idx="2">
                  <c:v>9:30am</c:v>
                </c:pt>
                <c:pt idx="3">
                  <c:v>10am</c:v>
                </c:pt>
              </c:strCache>
            </c:strRef>
          </c:cat>
          <c:val>
            <c:numRef>
              <c:f>Sheet1!$N$5:$Q$5</c:f>
              <c:numCache>
                <c:formatCode>"$"#,##0.00_);[Red]\("$"#,##0.00\)</c:formatCode>
                <c:ptCount val="4"/>
                <c:pt idx="0" formatCode="General">
                  <c:v>0</c:v>
                </c:pt>
                <c:pt idx="1">
                  <c:v>396.55</c:v>
                </c:pt>
                <c:pt idx="2" formatCode="General">
                  <c:v>0</c:v>
                </c:pt>
                <c:pt idx="3" formatCode="General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1DE-4C1F-AE1A-F66DC11EB34E}"/>
            </c:ext>
          </c:extLst>
        </c:ser>
        <c:ser>
          <c:idx val="4"/>
          <c:order val="4"/>
          <c:tx>
            <c:strRef>
              <c:f>Sheet1!$M$6</c:f>
              <c:strCache>
                <c:ptCount val="1"/>
                <c:pt idx="0">
                  <c:v>HVAC 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Sheet1!$N$1:$Q$1</c:f>
              <c:strCache>
                <c:ptCount val="4"/>
                <c:pt idx="0">
                  <c:v>8:30</c:v>
                </c:pt>
                <c:pt idx="1">
                  <c:v>9:00am</c:v>
                </c:pt>
                <c:pt idx="2">
                  <c:v>9:30am</c:v>
                </c:pt>
                <c:pt idx="3">
                  <c:v>10am</c:v>
                </c:pt>
              </c:strCache>
            </c:strRef>
          </c:cat>
          <c:val>
            <c:numRef>
              <c:f>Sheet1!$N$6:$Q$6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 formatCode="&quot;$&quot;#,##0.00_);[Red]\(&quot;$&quot;#,##0.00\)">
                  <c:v>396.55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1DE-4C1F-AE1A-F66DC11EB34E}"/>
            </c:ext>
          </c:extLst>
        </c:ser>
        <c:ser>
          <c:idx val="5"/>
          <c:order val="5"/>
          <c:tx>
            <c:strRef>
              <c:f>Sheet1!$M$7</c:f>
              <c:strCache>
                <c:ptCount val="1"/>
                <c:pt idx="0">
                  <c:v>Water Heater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Sheet1!$N$1:$Q$1</c:f>
              <c:strCache>
                <c:ptCount val="4"/>
                <c:pt idx="0">
                  <c:v>8:30</c:v>
                </c:pt>
                <c:pt idx="1">
                  <c:v>9:00am</c:v>
                </c:pt>
                <c:pt idx="2">
                  <c:v>9:30am</c:v>
                </c:pt>
                <c:pt idx="3">
                  <c:v>10am</c:v>
                </c:pt>
              </c:strCache>
            </c:strRef>
          </c:cat>
          <c:val>
            <c:numRef>
              <c:f>Sheet1!$N$7:$Q$7</c:f>
              <c:numCache>
                <c:formatCode>"$"#,##0.00_);[Red]\("$"#,##0.00\)</c:formatCode>
                <c:ptCount val="4"/>
                <c:pt idx="0">
                  <c:v>101.97</c:v>
                </c:pt>
                <c:pt idx="1">
                  <c:v>0</c:v>
                </c:pt>
                <c:pt idx="2" formatCode="General">
                  <c:v>0</c:v>
                </c:pt>
                <c:pt idx="3" formatCode="General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1DE-4C1F-AE1A-F66DC11EB34E}"/>
            </c:ext>
          </c:extLst>
        </c:ser>
        <c:ser>
          <c:idx val="6"/>
          <c:order val="6"/>
          <c:tx>
            <c:strRef>
              <c:f>Sheet1!$M$8</c:f>
              <c:strCache>
                <c:ptCount val="1"/>
                <c:pt idx="0">
                  <c:v>Coffee Maker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Sheet1!$N$1:$Q$1</c:f>
              <c:strCache>
                <c:ptCount val="4"/>
                <c:pt idx="0">
                  <c:v>8:30</c:v>
                </c:pt>
                <c:pt idx="1">
                  <c:v>9:00am</c:v>
                </c:pt>
                <c:pt idx="2">
                  <c:v>9:30am</c:v>
                </c:pt>
                <c:pt idx="3">
                  <c:v>10am</c:v>
                </c:pt>
              </c:strCache>
            </c:strRef>
          </c:cat>
          <c:val>
            <c:numRef>
              <c:f>Sheet1!$N$8:$Q$8</c:f>
              <c:numCache>
                <c:formatCode>"$"#,##0.00_);[Red]\("$"#,##0.00\)</c:formatCode>
                <c:ptCount val="4"/>
                <c:pt idx="0" formatCode="General">
                  <c:v>0</c:v>
                </c:pt>
                <c:pt idx="1">
                  <c:v>33.99</c:v>
                </c:pt>
                <c:pt idx="2" formatCode="General">
                  <c:v>0</c:v>
                </c:pt>
                <c:pt idx="3">
                  <c:v>33.99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1DE-4C1F-AE1A-F66DC11EB3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9119839"/>
        <c:axId val="319117439"/>
      </c:barChart>
      <c:catAx>
        <c:axId val="3191198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117439"/>
        <c:crosses val="autoZero"/>
        <c:auto val="1"/>
        <c:lblAlgn val="ctr"/>
        <c:lblOffset val="100"/>
        <c:noMultiLvlLbl val="0"/>
      </c:catAx>
      <c:valAx>
        <c:axId val="319117439"/>
        <c:scaling>
          <c:orientation val="minMax"/>
          <c:max val="18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1198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6:notes"/>
          <p:cNvSpPr/>
          <p:nvPr>
            <p:ph idx="2" type="sldImg"/>
          </p:nvPr>
        </p:nvSpPr>
        <p:spPr>
          <a:xfrm>
            <a:off x="-1893888" y="693738"/>
            <a:ext cx="10737851" cy="6040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1" name="Google Shape;341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26:notes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MOUNTAIN ASSOCIATION FOR COMMUNITY ECONOMIC DEVELOPMENT  |  maced.org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3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7" name="Google Shape;37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3" name="Google Shape;53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3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4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4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4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4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4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5" name="Google Shape;75;p4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6" name="Google Shape;76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4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3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 close up of a sign&#10;&#10;Description automatically generated" id="15" name="Google Shape;15;p3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301029" y="6225217"/>
            <a:ext cx="828392" cy="414196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1"/>
          <p:cNvSpPr txBox="1"/>
          <p:nvPr/>
        </p:nvSpPr>
        <p:spPr>
          <a:xfrm>
            <a:off x="1068309" y="6330799"/>
            <a:ext cx="5422271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Building a new economy, together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jpg"/><Relationship Id="rId4" Type="http://schemas.openxmlformats.org/officeDocument/2006/relationships/image" Target="../media/image22.png"/><Relationship Id="rId5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chart" Target="../charts/chart1.xml"/><Relationship Id="rId4" Type="http://schemas.openxmlformats.org/officeDocument/2006/relationships/chart" Target="../charts/chart2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chart" Target="../charts/chart3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chart" Target="../charts/chart4.xml"/><Relationship Id="rId4" Type="http://schemas.openxmlformats.org/officeDocument/2006/relationships/chart" Target="../charts/chart5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5.png"/><Relationship Id="rId4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Relationship Id="rId4" Type="http://schemas.openxmlformats.org/officeDocument/2006/relationships/image" Target="../media/image7.png"/><Relationship Id="rId5" Type="http://schemas.openxmlformats.org/officeDocument/2006/relationships/image" Target="../media/image4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2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jpg"/><Relationship Id="rId4" Type="http://schemas.openxmlformats.org/officeDocument/2006/relationships/image" Target="../media/image12.jpg"/><Relationship Id="rId5" Type="http://schemas.openxmlformats.org/officeDocument/2006/relationships/image" Target="../media/image20.png"/><Relationship Id="rId6" Type="http://schemas.openxmlformats.org/officeDocument/2006/relationships/image" Target="../media/image15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png"/><Relationship Id="rId4" Type="http://schemas.openxmlformats.org/officeDocument/2006/relationships/image" Target="../media/image14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chart" Target="../charts/chart6.xml"/><Relationship Id="rId4" Type="http://schemas.openxmlformats.org/officeDocument/2006/relationships/chart" Target="../charts/chart7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8.jpg"/><Relationship Id="rId4" Type="http://schemas.openxmlformats.org/officeDocument/2006/relationships/image" Target="../media/image30.jpg"/><Relationship Id="rId5" Type="http://schemas.openxmlformats.org/officeDocument/2006/relationships/image" Target="../media/image29.jpg"/><Relationship Id="rId6" Type="http://schemas.openxmlformats.org/officeDocument/2006/relationships/image" Target="../media/image27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7.jpg"/><Relationship Id="rId4" Type="http://schemas.openxmlformats.org/officeDocument/2006/relationships/image" Target="../media/image34.jpg"/><Relationship Id="rId5" Type="http://schemas.openxmlformats.org/officeDocument/2006/relationships/image" Target="../media/image33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6.jpg"/><Relationship Id="rId4" Type="http://schemas.openxmlformats.org/officeDocument/2006/relationships/image" Target="../media/image38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rgbClr val="727229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 txBox="1"/>
          <p:nvPr>
            <p:ph type="ctrTitle"/>
          </p:nvPr>
        </p:nvSpPr>
        <p:spPr>
          <a:xfrm>
            <a:off x="1524000" y="2467061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n-US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Energy 101: Understanding Your Electric Bill</a:t>
            </a:r>
            <a:endParaRPr/>
          </a:p>
        </p:txBody>
      </p:sp>
      <p:sp>
        <p:nvSpPr>
          <p:cNvPr id="96" name="Google Shape;96;p1"/>
          <p:cNvSpPr txBox="1"/>
          <p:nvPr>
            <p:ph idx="1" type="subTitle"/>
          </p:nvPr>
        </p:nvSpPr>
        <p:spPr>
          <a:xfrm>
            <a:off x="1524000" y="5086111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US" sz="3600">
                <a:solidFill>
                  <a:schemeClr val="lt1"/>
                </a:solidFill>
              </a:rPr>
              <a:t>And How to Lower It!</a:t>
            </a:r>
            <a:endParaRPr/>
          </a:p>
        </p:txBody>
      </p:sp>
      <p:pic>
        <p:nvPicPr>
          <p:cNvPr descr="A picture containing food, drawing&#10;&#10;Description automatically generated" id="97" name="Google Shape;9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17811" y="228542"/>
            <a:ext cx="4756378" cy="3067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65050" y="2095146"/>
            <a:ext cx="3213864" cy="2142576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>
            <p:ph idx="1" type="body"/>
          </p:nvPr>
        </p:nvSpPr>
        <p:spPr>
          <a:xfrm>
            <a:off x="838200" y="827641"/>
            <a:ext cx="10515600" cy="1533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The Mountain Association invests in people and places in Eastern Kentucky to advance a </a:t>
            </a:r>
            <a:r>
              <a:rPr b="1" lang="en-US">
                <a:solidFill>
                  <a:srgbClr val="2C3E1A"/>
                </a:solidFill>
              </a:rPr>
              <a:t>just transition </a:t>
            </a:r>
            <a:r>
              <a:rPr b="1" lang="en-US"/>
              <a:t>to a new economy that is more diverse, sustainable, equitable and resilient.</a:t>
            </a:r>
            <a:endParaRPr/>
          </a:p>
        </p:txBody>
      </p:sp>
      <p:sp>
        <p:nvSpPr>
          <p:cNvPr id="104" name="Google Shape;104;p2"/>
          <p:cNvSpPr txBox="1"/>
          <p:nvPr/>
        </p:nvSpPr>
        <p:spPr>
          <a:xfrm>
            <a:off x="8899820" y="530778"/>
            <a:ext cx="235818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ENERGY</a:t>
            </a:r>
            <a:endParaRPr/>
          </a:p>
        </p:txBody>
      </p:sp>
      <p:pic>
        <p:nvPicPr>
          <p:cNvPr id="105" name="Google Shape;105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03304" y="3377204"/>
            <a:ext cx="5993032" cy="3694687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"/>
          <p:cNvSpPr/>
          <p:nvPr/>
        </p:nvSpPr>
        <p:spPr>
          <a:xfrm>
            <a:off x="328803" y="2360678"/>
            <a:ext cx="4635994" cy="3170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727229"/>
                </a:solidFill>
                <a:latin typeface="Arial"/>
                <a:ea typeface="Arial"/>
                <a:cs typeface="Arial"/>
                <a:sym typeface="Arial"/>
              </a:rPr>
              <a:t>Energy bills in Kentucky are too high.</a:t>
            </a:r>
            <a:endParaRPr b="1" i="0" sz="1800" u="none" cap="none" strike="noStrike">
              <a:solidFill>
                <a:srgbClr val="7272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help homeowners, businesses, nonprofits and public agencies in Appalachian Kentucky find much-needed energy savings. We do this through utility bill analysis, on-site energy efficiency and solar assessments, financing, and grant application support. </a:t>
            </a:r>
            <a:endParaRPr/>
          </a:p>
        </p:txBody>
      </p:sp>
      <p:pic>
        <p:nvPicPr>
          <p:cNvPr id="107" name="Google Shape;107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03304" y="4329523"/>
            <a:ext cx="1970158" cy="14162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/>
          <p:nvPr>
            <p:ph type="title"/>
          </p:nvPr>
        </p:nvSpPr>
        <p:spPr>
          <a:xfrm>
            <a:off x="838200" y="2317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27229"/>
              </a:buClr>
              <a:buSzPts val="4400"/>
              <a:buFont typeface="Arial"/>
              <a:buNone/>
            </a:pPr>
            <a:r>
              <a:rPr lang="en-US">
                <a:solidFill>
                  <a:srgbClr val="727229"/>
                </a:solidFill>
                <a:latin typeface="Arial"/>
                <a:ea typeface="Arial"/>
                <a:cs typeface="Arial"/>
                <a:sym typeface="Arial"/>
              </a:rPr>
              <a:t>Kentucky’s Regulatory Landscape</a:t>
            </a:r>
            <a:endParaRPr/>
          </a:p>
        </p:txBody>
      </p:sp>
      <p:pic>
        <p:nvPicPr>
          <p:cNvPr id="113" name="Google Shape;11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5742" y="1382317"/>
            <a:ext cx="7950360" cy="476910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3"/>
          <p:cNvSpPr txBox="1"/>
          <p:nvPr/>
        </p:nvSpPr>
        <p:spPr>
          <a:xfrm>
            <a:off x="8372213" y="1690688"/>
            <a:ext cx="3389152" cy="4154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Kentucky there are: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 investor-owned utilities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 rural electric co-ops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 municipally-owned utilities (“munis”)</a:t>
            </a:r>
            <a:endParaRPr/>
          </a:p>
          <a:p>
            <a:pPr indent="-1333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 TVA co-ops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/>
          <p:cNvSpPr txBox="1"/>
          <p:nvPr/>
        </p:nvSpPr>
        <p:spPr>
          <a:xfrm>
            <a:off x="736296" y="616017"/>
            <a:ext cx="1017962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229"/>
              </a:buClr>
              <a:buSzPts val="3600"/>
              <a:buFont typeface="Arial"/>
              <a:buNone/>
            </a:pPr>
            <a:r>
              <a:rPr lang="en-US" sz="3600">
                <a:solidFill>
                  <a:srgbClr val="727229"/>
                </a:solidFill>
                <a:latin typeface="Arial"/>
                <a:ea typeface="Arial"/>
                <a:cs typeface="Arial"/>
                <a:sym typeface="Arial"/>
              </a:rPr>
              <a:t>Kentucky Public Service Commission (PSC)</a:t>
            </a:r>
            <a:endParaRPr b="0" i="0" sz="3600" u="none" cap="none" strike="noStrike">
              <a:solidFill>
                <a:srgbClr val="72722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4"/>
          <p:cNvSpPr/>
          <p:nvPr/>
        </p:nvSpPr>
        <p:spPr>
          <a:xfrm>
            <a:off x="912576" y="1348336"/>
            <a:ext cx="9490381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Regulates most electric, gas, water &amp; telecoms</a:t>
            </a:r>
            <a:endParaRPr/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exchange for exclusive rights to sell power in their territories, electric utilities must have rates approved by PSC</a:t>
            </a:r>
            <a:endParaRPr/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Investor-owned utilities are guaranteed a rate of return for their investors so they pass costs onto ratepayers in order to make profits</a:t>
            </a:r>
            <a:endParaRPr/>
          </a:p>
          <a:p>
            <a:pPr indent="-1333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RECCs &amp; munis are non-profits</a:t>
            </a:r>
            <a:endParaRPr/>
          </a:p>
          <a:p>
            <a:pPr indent="-1333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Munis are not PSC regulated</a:t>
            </a:r>
            <a:endParaRPr b="1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5" name="Google Shape;125;p5"/>
          <p:cNvGraphicFramePr/>
          <p:nvPr/>
        </p:nvGraphicFramePr>
        <p:xfrm>
          <a:off x="609600" y="685798"/>
          <a:ext cx="5279473" cy="5019677"/>
        </p:xfrm>
        <a:graphic>
          <a:graphicData uri="http://schemas.openxmlformats.org/drawingml/2006/chart">
            <c:chart r:id="rId3"/>
          </a:graphicData>
        </a:graphic>
      </p:graphicFrame>
      <p:graphicFrame>
        <p:nvGraphicFramePr>
          <p:cNvPr id="126" name="Google Shape;126;p5"/>
          <p:cNvGraphicFramePr/>
          <p:nvPr/>
        </p:nvGraphicFramePr>
        <p:xfrm>
          <a:off x="5889073" y="685798"/>
          <a:ext cx="5596854" cy="5019676"/>
        </p:xfrm>
        <a:graphic>
          <a:graphicData uri="http://schemas.openxmlformats.org/drawingml/2006/chart">
            <c:chart r:id="rId4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1" name="Google Shape;131;p6"/>
          <p:cNvGraphicFramePr/>
          <p:nvPr/>
        </p:nvGraphicFramePr>
        <p:xfrm>
          <a:off x="1962539" y="746448"/>
          <a:ext cx="8266922" cy="4861249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132" name="Google Shape;132;p6"/>
          <p:cNvSpPr txBox="1"/>
          <p:nvPr/>
        </p:nvSpPr>
        <p:spPr>
          <a:xfrm>
            <a:off x="1962539" y="5772998"/>
            <a:ext cx="352211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Source: US Energy Information Agency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"/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7"/>
          <p:cNvSpPr/>
          <p:nvPr/>
        </p:nvSpPr>
        <p:spPr>
          <a:xfrm>
            <a:off x="1" y="0"/>
            <a:ext cx="8522446" cy="2285999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96900" sx="90000" rotWithShape="0" algn="t" dir="7140000" dist="304800" sy="90000">
              <a:srgbClr val="000000">
                <a:alpha val="1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7"/>
          <p:cNvSpPr txBox="1"/>
          <p:nvPr>
            <p:ph type="title"/>
          </p:nvPr>
        </p:nvSpPr>
        <p:spPr>
          <a:xfrm>
            <a:off x="761803" y="350196"/>
            <a:ext cx="4646904" cy="1624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27229"/>
              </a:buClr>
              <a:buSzPts val="4000"/>
              <a:buFont typeface="Arial"/>
              <a:buNone/>
            </a:pPr>
            <a:r>
              <a:rPr lang="en-US" sz="4000">
                <a:solidFill>
                  <a:srgbClr val="727229"/>
                </a:solidFill>
                <a:latin typeface="Arial"/>
                <a:ea typeface="Arial"/>
                <a:cs typeface="Arial"/>
                <a:sym typeface="Arial"/>
              </a:rPr>
              <a:t>What’s In Your Electric Bill?</a:t>
            </a:r>
            <a:endParaRPr/>
          </a:p>
        </p:txBody>
      </p:sp>
      <p:sp>
        <p:nvSpPr>
          <p:cNvPr id="140" name="Google Shape;140;p7"/>
          <p:cNvSpPr txBox="1"/>
          <p:nvPr>
            <p:ph idx="1" type="body"/>
          </p:nvPr>
        </p:nvSpPr>
        <p:spPr>
          <a:xfrm>
            <a:off x="761802" y="2743201"/>
            <a:ext cx="4646905" cy="31630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85750" lvl="0" marL="2857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1" lang="en-US" sz="2000">
                <a:latin typeface="Arial"/>
                <a:ea typeface="Arial"/>
                <a:cs typeface="Arial"/>
                <a:sym typeface="Arial"/>
              </a:rPr>
              <a:t>Usage Charge (kWh)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1" lang="en-US" sz="2000">
                <a:latin typeface="Arial"/>
                <a:ea typeface="Arial"/>
                <a:cs typeface="Arial"/>
                <a:sym typeface="Arial"/>
              </a:rPr>
              <a:t>Customer Charge/Base Fee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1" lang="en-US" sz="2000">
                <a:latin typeface="Arial"/>
                <a:ea typeface="Arial"/>
                <a:cs typeface="Arial"/>
                <a:sym typeface="Arial"/>
              </a:rPr>
              <a:t>Taxes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1" lang="en-US" sz="2000">
                <a:latin typeface="Arial"/>
                <a:ea typeface="Arial"/>
                <a:cs typeface="Arial"/>
                <a:sym typeface="Arial"/>
              </a:rPr>
              <a:t>Surcharges &amp; Fees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1" lang="en-US" sz="2000">
                <a:latin typeface="Arial"/>
                <a:ea typeface="Arial"/>
                <a:cs typeface="Arial"/>
                <a:sym typeface="Arial"/>
              </a:rPr>
              <a:t>Demand Charge (kW)</a:t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pic>
        <p:nvPicPr>
          <p:cNvPr descr="Yellow and orange electric plug" id="141" name="Google Shape;141;p7"/>
          <p:cNvPicPr preferRelativeResize="0"/>
          <p:nvPr/>
        </p:nvPicPr>
        <p:blipFill rotWithShape="1">
          <a:blip r:embed="rId3">
            <a:alphaModFix/>
          </a:blip>
          <a:srcRect b="-2" l="0" r="0" t="0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27229"/>
              </a:buClr>
              <a:buSzPts val="4400"/>
              <a:buFont typeface="Arial"/>
              <a:buNone/>
            </a:pPr>
            <a:r>
              <a:rPr lang="en-US">
                <a:solidFill>
                  <a:srgbClr val="727229"/>
                </a:solidFill>
                <a:latin typeface="Arial"/>
                <a:ea typeface="Arial"/>
                <a:cs typeface="Arial"/>
                <a:sym typeface="Arial"/>
              </a:rPr>
              <a:t>A Little More about Demand…</a:t>
            </a:r>
            <a:endParaRPr/>
          </a:p>
        </p:txBody>
      </p:sp>
      <p:sp>
        <p:nvSpPr>
          <p:cNvPr id="147" name="Google Shape;147;p8"/>
          <p:cNvSpPr txBox="1"/>
          <p:nvPr>
            <p:ph idx="1" type="body"/>
          </p:nvPr>
        </p:nvSpPr>
        <p:spPr>
          <a:xfrm>
            <a:off x="527854" y="1566257"/>
            <a:ext cx="11228121" cy="755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Demand is the RATE at which you use power, measured in 15-minute increments. Your demand charge is for the peak 15-minute period during your billing cycle.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graphicFrame>
        <p:nvGraphicFramePr>
          <p:cNvPr id="148" name="Google Shape;148;p8"/>
          <p:cNvGraphicFramePr/>
          <p:nvPr/>
        </p:nvGraphicFramePr>
        <p:xfrm>
          <a:off x="436023" y="2313095"/>
          <a:ext cx="5003723" cy="3223439"/>
        </p:xfrm>
        <a:graphic>
          <a:graphicData uri="http://schemas.openxmlformats.org/drawingml/2006/chart">
            <c:chart r:id="rId3"/>
          </a:graphicData>
        </a:graphic>
      </p:graphicFrame>
      <p:graphicFrame>
        <p:nvGraphicFramePr>
          <p:cNvPr id="149" name="Google Shape;149;p8"/>
          <p:cNvGraphicFramePr/>
          <p:nvPr/>
        </p:nvGraphicFramePr>
        <p:xfrm>
          <a:off x="6141914" y="2313096"/>
          <a:ext cx="5293568" cy="3223439"/>
        </p:xfrm>
        <a:graphic>
          <a:graphicData uri="http://schemas.openxmlformats.org/drawingml/2006/chart">
            <c:chart r:id="rId4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27229"/>
              </a:buClr>
              <a:buSzPts val="4400"/>
              <a:buFont typeface="Arial"/>
              <a:buNone/>
            </a:pPr>
            <a:r>
              <a:rPr lang="en-US">
                <a:solidFill>
                  <a:srgbClr val="727229"/>
                </a:solidFill>
                <a:latin typeface="Arial"/>
                <a:ea typeface="Arial"/>
                <a:cs typeface="Arial"/>
                <a:sym typeface="Arial"/>
              </a:rPr>
              <a:t>A Little More about Demand…</a:t>
            </a:r>
            <a:endParaRPr/>
          </a:p>
        </p:txBody>
      </p:sp>
      <p:sp>
        <p:nvSpPr>
          <p:cNvPr id="155" name="Google Shape;155;p9"/>
          <p:cNvSpPr txBox="1"/>
          <p:nvPr>
            <p:ph idx="1" type="body"/>
          </p:nvPr>
        </p:nvSpPr>
        <p:spPr>
          <a:xfrm>
            <a:off x="527855" y="1566257"/>
            <a:ext cx="6765422" cy="3922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Demand is the RATE at which you use power, measured in the highest 15-minute period each month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Kentucky Utilities – Power Service rate class (over 50kW)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1600"/>
              <a:t>$22.66/kW (winter)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1600"/>
              <a:t>$25.30/kW (summer)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Kentucky Power – General Service &amp; Large General Service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1600"/>
              <a:t>General Service – all kW over 10kW, $8.36/kW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1600"/>
              <a:t>Large General Service - $13.84/kW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RECCs – varies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1600"/>
              <a:t>Applies at 25-50kW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1600"/>
              <a:t>Charges range from $4.22/kW to $7.41/kW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grpSp>
        <p:nvGrpSpPr>
          <p:cNvPr id="156" name="Google Shape;156;p9"/>
          <p:cNvGrpSpPr/>
          <p:nvPr/>
        </p:nvGrpSpPr>
        <p:grpSpPr>
          <a:xfrm>
            <a:off x="7595984" y="1834793"/>
            <a:ext cx="3983563" cy="3789610"/>
            <a:chOff x="8044196" y="2172749"/>
            <a:chExt cx="3983563" cy="3789610"/>
          </a:xfrm>
        </p:grpSpPr>
        <p:pic>
          <p:nvPicPr>
            <p:cNvPr id="157" name="Google Shape;157;p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397282" y="3008819"/>
              <a:ext cx="3630477" cy="295354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8" name="Google Shape;158;p9"/>
            <p:cNvGrpSpPr/>
            <p:nvPr/>
          </p:nvGrpSpPr>
          <p:grpSpPr>
            <a:xfrm>
              <a:off x="8607105" y="2172749"/>
              <a:ext cx="1988190" cy="604007"/>
              <a:chOff x="8607105" y="2172749"/>
              <a:chExt cx="1988190" cy="604007"/>
            </a:xfrm>
          </p:grpSpPr>
          <p:sp>
            <p:nvSpPr>
              <p:cNvPr id="159" name="Google Shape;159;p9"/>
              <p:cNvSpPr/>
              <p:nvPr/>
            </p:nvSpPr>
            <p:spPr>
              <a:xfrm>
                <a:off x="8607105" y="2172749"/>
                <a:ext cx="1988190" cy="604007"/>
              </a:xfrm>
              <a:prstGeom prst="ellipse">
                <a:avLst/>
              </a:prstGeom>
              <a:solidFill>
                <a:schemeClr val="accent2"/>
              </a:solidFill>
              <a:ln cap="flat" cmpd="sng" w="12700">
                <a:solidFill>
                  <a:srgbClr val="09223A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Google Shape;160;p9"/>
              <p:cNvSpPr txBox="1"/>
              <p:nvPr/>
            </p:nvSpPr>
            <p:spPr>
              <a:xfrm>
                <a:off x="8607105" y="2290086"/>
                <a:ext cx="1988190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rgbClr val="F2F2F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KY Power: $10-$13 </a:t>
                </a:r>
                <a:endParaRPr/>
              </a:p>
            </p:txBody>
          </p:sp>
        </p:grpSp>
        <p:grpSp>
          <p:nvGrpSpPr>
            <p:cNvPr id="161" name="Google Shape;161;p9"/>
            <p:cNvGrpSpPr/>
            <p:nvPr/>
          </p:nvGrpSpPr>
          <p:grpSpPr>
            <a:xfrm>
              <a:off x="8044196" y="3126158"/>
              <a:ext cx="1791099" cy="605894"/>
              <a:chOff x="8231556" y="3258817"/>
              <a:chExt cx="1635951" cy="486123"/>
            </a:xfrm>
          </p:grpSpPr>
          <p:sp>
            <p:nvSpPr>
              <p:cNvPr id="162" name="Google Shape;162;p9"/>
              <p:cNvSpPr/>
              <p:nvPr/>
            </p:nvSpPr>
            <p:spPr>
              <a:xfrm>
                <a:off x="8231556" y="3258817"/>
                <a:ext cx="1635951" cy="486123"/>
              </a:xfrm>
              <a:prstGeom prst="ellipse">
                <a:avLst/>
              </a:prstGeom>
              <a:solidFill>
                <a:schemeClr val="accent2"/>
              </a:solidFill>
              <a:ln cap="flat" cmpd="sng" w="12700">
                <a:solidFill>
                  <a:srgbClr val="09223A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" name="Google Shape;163;p9"/>
              <p:cNvSpPr txBox="1"/>
              <p:nvPr/>
            </p:nvSpPr>
            <p:spPr>
              <a:xfrm>
                <a:off x="8382392" y="3329243"/>
                <a:ext cx="142622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rgbClr val="F2F2F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KU: $34- $38</a:t>
                </a:r>
                <a:endParaRPr/>
              </a:p>
            </p:txBody>
          </p:sp>
        </p:grpSp>
        <p:grpSp>
          <p:nvGrpSpPr>
            <p:cNvPr id="164" name="Google Shape;164;p9"/>
            <p:cNvGrpSpPr/>
            <p:nvPr/>
          </p:nvGrpSpPr>
          <p:grpSpPr>
            <a:xfrm>
              <a:off x="10107128" y="2901148"/>
              <a:ext cx="1828800" cy="527852"/>
              <a:chOff x="10033233" y="2936584"/>
              <a:chExt cx="1828800" cy="527852"/>
            </a:xfrm>
          </p:grpSpPr>
          <p:sp>
            <p:nvSpPr>
              <p:cNvPr id="165" name="Google Shape;165;p9"/>
              <p:cNvSpPr/>
              <p:nvPr/>
            </p:nvSpPr>
            <p:spPr>
              <a:xfrm>
                <a:off x="10033233" y="2936584"/>
                <a:ext cx="1828800" cy="527852"/>
              </a:xfrm>
              <a:prstGeom prst="ellipse">
                <a:avLst/>
              </a:prstGeom>
              <a:solidFill>
                <a:schemeClr val="accent2"/>
              </a:solidFill>
              <a:ln cap="flat" cmpd="sng" w="12700">
                <a:solidFill>
                  <a:srgbClr val="09223A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" name="Google Shape;166;p9"/>
              <p:cNvSpPr txBox="1"/>
              <p:nvPr/>
            </p:nvSpPr>
            <p:spPr>
              <a:xfrm>
                <a:off x="10188380" y="3008819"/>
                <a:ext cx="151850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rgbClr val="F2F2F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RECCs: $7-$13</a:t>
                </a:r>
                <a:endParaRPr/>
              </a:p>
            </p:txBody>
          </p:sp>
        </p:grpSp>
        <p:cxnSp>
          <p:nvCxnSpPr>
            <p:cNvPr id="167" name="Google Shape;167;p9"/>
            <p:cNvCxnSpPr/>
            <p:nvPr/>
          </p:nvCxnSpPr>
          <p:spPr>
            <a:xfrm>
              <a:off x="9770821" y="2776756"/>
              <a:ext cx="178522" cy="1140903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68" name="Google Shape;168;p9"/>
            <p:cNvCxnSpPr>
              <a:endCxn id="165" idx="4"/>
            </p:cNvCxnSpPr>
            <p:nvPr/>
          </p:nvCxnSpPr>
          <p:spPr>
            <a:xfrm flipH="1" rot="10800000">
              <a:off x="10595228" y="3429000"/>
              <a:ext cx="426300" cy="59370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69" name="Google Shape;169;p9"/>
            <p:cNvCxnSpPr/>
            <p:nvPr/>
          </p:nvCxnSpPr>
          <p:spPr>
            <a:xfrm>
              <a:off x="9096862" y="3725826"/>
              <a:ext cx="91831" cy="369061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0"/>
          <p:cNvSpPr/>
          <p:nvPr/>
        </p:nvSpPr>
        <p:spPr>
          <a:xfrm>
            <a:off x="1768100" y="-1"/>
            <a:ext cx="10423900" cy="5920155"/>
          </a:xfrm>
          <a:custGeom>
            <a:rect b="b" l="l" r="r" t="t"/>
            <a:pathLst>
              <a:path extrusionOk="0" h="5491534" w="10423900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lt2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27229"/>
              </a:buClr>
              <a:buSzPts val="4400"/>
              <a:buFont typeface="Arial"/>
              <a:buNone/>
            </a:pPr>
            <a:r>
              <a:rPr lang="en-US">
                <a:solidFill>
                  <a:srgbClr val="727229"/>
                </a:solidFill>
                <a:latin typeface="Arial"/>
                <a:ea typeface="Arial"/>
                <a:cs typeface="Arial"/>
                <a:sym typeface="Arial"/>
              </a:rPr>
              <a:t>Surcharges &amp; Fees</a:t>
            </a:r>
            <a:endParaRPr/>
          </a:p>
        </p:txBody>
      </p:sp>
      <p:grpSp>
        <p:nvGrpSpPr>
          <p:cNvPr id="177" name="Google Shape;177;p10"/>
          <p:cNvGrpSpPr/>
          <p:nvPr/>
        </p:nvGrpSpPr>
        <p:grpSpPr>
          <a:xfrm>
            <a:off x="841486" y="2204510"/>
            <a:ext cx="10509027" cy="3775274"/>
            <a:chOff x="3286" y="192781"/>
            <a:chExt cx="10509027" cy="3775274"/>
          </a:xfrm>
        </p:grpSpPr>
        <p:sp>
          <p:nvSpPr>
            <p:cNvPr id="178" name="Google Shape;178;p10"/>
            <p:cNvSpPr/>
            <p:nvPr/>
          </p:nvSpPr>
          <p:spPr>
            <a:xfrm>
              <a:off x="3286" y="192781"/>
              <a:ext cx="3203971" cy="604800"/>
            </a:xfrm>
            <a:prstGeom prst="rect">
              <a:avLst/>
            </a:prstGeom>
            <a:solidFill>
              <a:srgbClr val="0A2E50"/>
            </a:solidFill>
            <a:ln cap="flat" cmpd="sng" w="12700">
              <a:solidFill>
                <a:srgbClr val="0A2E5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0"/>
            <p:cNvSpPr txBox="1"/>
            <p:nvPr/>
          </p:nvSpPr>
          <p:spPr>
            <a:xfrm>
              <a:off x="3286" y="192781"/>
              <a:ext cx="3203971" cy="6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5325" lIns="149350" spcFirstLastPara="1" rIns="149350" wrap="square" tIns="85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b="1" lang="en-US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LG&amp;E/Kentucky Utilities</a:t>
              </a:r>
              <a:endParaRPr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10"/>
            <p:cNvSpPr/>
            <p:nvPr/>
          </p:nvSpPr>
          <p:spPr>
            <a:xfrm>
              <a:off x="3286" y="797580"/>
              <a:ext cx="3203971" cy="3170475"/>
            </a:xfrm>
            <a:prstGeom prst="rect">
              <a:avLst/>
            </a:prstGeom>
            <a:solidFill>
              <a:srgbClr val="CACCCF">
                <a:alpha val="89803"/>
              </a:srgbClr>
            </a:solidFill>
            <a:ln cap="flat" cmpd="sng" w="12700">
              <a:solidFill>
                <a:srgbClr val="CACCCF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10"/>
            <p:cNvSpPr txBox="1"/>
            <p:nvPr/>
          </p:nvSpPr>
          <p:spPr>
            <a:xfrm>
              <a:off x="3286" y="797580"/>
              <a:ext cx="3203971" cy="31704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8000" lIns="112000" spcFirstLastPara="1" rIns="149350" wrap="square" tIns="1120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alibri"/>
                <a:buChar char="•"/>
              </a:pPr>
              <a:r>
                <a:rPr b="0" i="0" lang="en-US" sz="2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Fuel Adjustment</a:t>
              </a:r>
              <a:endParaRPr/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alibri"/>
                <a:buChar char="•"/>
              </a:pPr>
              <a:r>
                <a:rPr b="0" i="0" lang="en-US" sz="2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Environmental Surcharge</a:t>
              </a:r>
              <a:endParaRPr/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alibri"/>
                <a:buChar char="•"/>
              </a:pPr>
              <a:r>
                <a:rPr b="0" i="0" lang="en-US" sz="2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DSM Charge</a:t>
              </a:r>
              <a:endParaRPr/>
            </a:p>
          </p:txBody>
        </p:sp>
        <p:sp>
          <p:nvSpPr>
            <p:cNvPr id="182" name="Google Shape;182;p10"/>
            <p:cNvSpPr/>
            <p:nvPr/>
          </p:nvSpPr>
          <p:spPr>
            <a:xfrm>
              <a:off x="3655814" y="192781"/>
              <a:ext cx="3203971" cy="604800"/>
            </a:xfrm>
            <a:prstGeom prst="rect">
              <a:avLst/>
            </a:prstGeom>
            <a:solidFill>
              <a:srgbClr val="1B7932"/>
            </a:solidFill>
            <a:ln cap="flat" cmpd="sng" w="12700">
              <a:solidFill>
                <a:srgbClr val="1B793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10"/>
            <p:cNvSpPr txBox="1"/>
            <p:nvPr/>
          </p:nvSpPr>
          <p:spPr>
            <a:xfrm>
              <a:off x="3655814" y="192781"/>
              <a:ext cx="3203971" cy="6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5325" lIns="149350" spcFirstLastPara="1" rIns="149350" wrap="square" tIns="85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b="1" lang="en-US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RECCs</a:t>
              </a:r>
              <a:endParaRPr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10"/>
            <p:cNvSpPr/>
            <p:nvPr/>
          </p:nvSpPr>
          <p:spPr>
            <a:xfrm>
              <a:off x="3655814" y="797580"/>
              <a:ext cx="3203971" cy="3170475"/>
            </a:xfrm>
            <a:prstGeom prst="rect">
              <a:avLst/>
            </a:prstGeom>
            <a:solidFill>
              <a:srgbClr val="CAD5CC">
                <a:alpha val="89803"/>
              </a:srgbClr>
            </a:solidFill>
            <a:ln cap="flat" cmpd="sng" w="12700">
              <a:solidFill>
                <a:srgbClr val="CAD5CC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0"/>
            <p:cNvSpPr txBox="1"/>
            <p:nvPr/>
          </p:nvSpPr>
          <p:spPr>
            <a:xfrm>
              <a:off x="3655814" y="797580"/>
              <a:ext cx="3203971" cy="31704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8000" lIns="112000" spcFirstLastPara="1" rIns="149350" wrap="square" tIns="1120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alibri"/>
                <a:buChar char="•"/>
              </a:pPr>
              <a:r>
                <a:rPr b="0" i="0" lang="en-US" sz="2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Fuel Adjustment</a:t>
              </a:r>
              <a:endParaRPr/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alibri"/>
                <a:buChar char="•"/>
              </a:pPr>
              <a:r>
                <a:rPr b="0" i="0" lang="en-US" sz="2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Environmental Surcharge</a:t>
              </a:r>
              <a:endParaRPr/>
            </a:p>
          </p:txBody>
        </p:sp>
        <p:sp>
          <p:nvSpPr>
            <p:cNvPr id="186" name="Google Shape;186;p10"/>
            <p:cNvSpPr/>
            <p:nvPr/>
          </p:nvSpPr>
          <p:spPr>
            <a:xfrm>
              <a:off x="7308342" y="192781"/>
              <a:ext cx="3203971" cy="604800"/>
            </a:xfrm>
            <a:prstGeom prst="rect">
              <a:avLst/>
            </a:prstGeom>
            <a:solidFill>
              <a:srgbClr val="989A34"/>
            </a:solidFill>
            <a:ln cap="flat" cmpd="sng" w="12700">
              <a:solidFill>
                <a:srgbClr val="989A3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0"/>
            <p:cNvSpPr txBox="1"/>
            <p:nvPr/>
          </p:nvSpPr>
          <p:spPr>
            <a:xfrm>
              <a:off x="7308342" y="192781"/>
              <a:ext cx="3203971" cy="6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5325" lIns="149350" spcFirstLastPara="1" rIns="149350" wrap="square" tIns="85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b="1" lang="en-US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Kentucky Power</a:t>
              </a:r>
              <a:endParaRPr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10"/>
            <p:cNvSpPr/>
            <p:nvPr/>
          </p:nvSpPr>
          <p:spPr>
            <a:xfrm>
              <a:off x="7308342" y="797580"/>
              <a:ext cx="3203971" cy="3170475"/>
            </a:xfrm>
            <a:prstGeom prst="rect">
              <a:avLst/>
            </a:prstGeom>
            <a:solidFill>
              <a:srgbClr val="DCD8CB">
                <a:alpha val="89803"/>
              </a:srgbClr>
            </a:solidFill>
            <a:ln cap="flat" cmpd="sng" w="12700">
              <a:solidFill>
                <a:srgbClr val="DCD8CB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0"/>
            <p:cNvSpPr txBox="1"/>
            <p:nvPr/>
          </p:nvSpPr>
          <p:spPr>
            <a:xfrm>
              <a:off x="7308342" y="797580"/>
              <a:ext cx="3203971" cy="31704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8000" lIns="112000" spcFirstLastPara="1" rIns="149350" wrap="square" tIns="1120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alibri"/>
                <a:buChar char="•"/>
              </a:pPr>
              <a:r>
                <a:rPr b="0" i="0" lang="en-US" sz="2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Fuel Adjustment</a:t>
              </a:r>
              <a:endParaRPr/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alibri"/>
                <a:buChar char="•"/>
              </a:pPr>
              <a:r>
                <a:rPr b="0" i="0" lang="en-US" sz="2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Environmental Surcharge</a:t>
              </a:r>
              <a:endParaRPr/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alibri"/>
                <a:buChar char="•"/>
              </a:pPr>
              <a:r>
                <a:rPr b="0" i="0" lang="en-US" sz="2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DSM Adjustment </a:t>
              </a:r>
              <a:endParaRPr/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alibri"/>
                <a:buChar char="•"/>
              </a:pPr>
              <a:r>
                <a:rPr b="0" i="0" lang="en-US" sz="2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Federal Tax Credit (credit)</a:t>
              </a:r>
              <a:endParaRPr/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alibri"/>
                <a:buChar char="•"/>
              </a:pPr>
              <a:r>
                <a:rPr b="0" i="0" lang="en-US" sz="2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Kentucky Economic Development Surcharge</a:t>
              </a:r>
              <a:endParaRPr/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alibri"/>
                <a:buChar char="•"/>
              </a:pPr>
              <a:r>
                <a:rPr b="0" i="0" lang="en-US" sz="2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Purchased Power Adjustment</a:t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1"/>
          <p:cNvSpPr txBox="1"/>
          <p:nvPr>
            <p:ph type="title"/>
          </p:nvPr>
        </p:nvSpPr>
        <p:spPr>
          <a:xfrm>
            <a:off x="838200" y="18242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27229"/>
              </a:buClr>
              <a:buSzPts val="4400"/>
              <a:buFont typeface="Arial"/>
              <a:buNone/>
            </a:pPr>
            <a:r>
              <a:rPr b="1" lang="en-US">
                <a:solidFill>
                  <a:srgbClr val="727229"/>
                </a:solidFill>
                <a:latin typeface="Arial"/>
                <a:ea typeface="Arial"/>
                <a:cs typeface="Arial"/>
                <a:sym typeface="Arial"/>
              </a:rPr>
              <a:t>So What’s Your Actual Rate?</a:t>
            </a:r>
            <a:endParaRPr/>
          </a:p>
        </p:txBody>
      </p:sp>
      <p:pic>
        <p:nvPicPr>
          <p:cNvPr id="195" name="Google Shape;19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62250" y="4660826"/>
            <a:ext cx="6424612" cy="1515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62250" y="1280901"/>
            <a:ext cx="6410794" cy="1495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62250" y="2960830"/>
            <a:ext cx="6424612" cy="15159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2"/>
          <p:cNvSpPr txBox="1"/>
          <p:nvPr>
            <p:ph idx="4294967295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203" name="Google Shape;20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95487" y="519112"/>
            <a:ext cx="8201025" cy="581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75696" y="1526953"/>
            <a:ext cx="2558415" cy="1789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3"/>
          <p:cNvSpPr txBox="1"/>
          <p:nvPr>
            <p:ph idx="4294967295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210" name="Google Shape;21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2469" y="1830554"/>
            <a:ext cx="4276725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79194" y="1830554"/>
            <a:ext cx="4133850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02469" y="423862"/>
            <a:ext cx="1433513" cy="11435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4"/>
          <p:cNvSpPr txBox="1"/>
          <p:nvPr>
            <p:ph idx="4294967295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MOUNTAIN ASSOCIATION FOR COMMUNITY ECONOMIC DEVELOPMENT  |  </a:t>
            </a:r>
            <a:r>
              <a:rPr b="1" lang="en-US">
                <a:latin typeface="Lato Black"/>
                <a:ea typeface="Lato Black"/>
                <a:cs typeface="Lato Black"/>
                <a:sym typeface="Lato Black"/>
              </a:rPr>
              <a:t>maced.org</a:t>
            </a:r>
            <a:endParaRPr b="1"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18" name="Google Shape;218;p14"/>
          <p:cNvSpPr txBox="1"/>
          <p:nvPr/>
        </p:nvSpPr>
        <p:spPr>
          <a:xfrm>
            <a:off x="2152650" y="1720158"/>
            <a:ext cx="3101378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4"/>
          <p:cNvSpPr txBox="1"/>
          <p:nvPr/>
        </p:nvSpPr>
        <p:spPr>
          <a:xfrm>
            <a:off x="4421109" y="3422210"/>
            <a:ext cx="751438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0" name="Google Shape;22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42942" y="1221935"/>
            <a:ext cx="5153025" cy="440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8194" y="1124845"/>
            <a:ext cx="3733800" cy="119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27229"/>
              </a:buClr>
              <a:buSzPts val="4400"/>
              <a:buFont typeface="Arial"/>
              <a:buNone/>
            </a:pPr>
            <a:r>
              <a:rPr lang="en-US">
                <a:solidFill>
                  <a:srgbClr val="727229"/>
                </a:solidFill>
                <a:latin typeface="Arial"/>
                <a:ea typeface="Arial"/>
                <a:cs typeface="Arial"/>
                <a:sym typeface="Arial"/>
              </a:rPr>
              <a:t>Paying attention to your bills can pay off!</a:t>
            </a:r>
            <a:endParaRPr/>
          </a:p>
        </p:txBody>
      </p:sp>
      <p:sp>
        <p:nvSpPr>
          <p:cNvPr id="227" name="Google Shape;22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Our clients have saved: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Over $113,000 in sales tax removals and refunds</a:t>
            </a:r>
            <a:endParaRPr/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Over $34,800 per year in rate class changes</a:t>
            </a:r>
            <a:endParaRPr/>
          </a:p>
          <a:p>
            <a:pPr indent="-762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Over $55,000 per year in other billing corrections</a:t>
            </a:r>
            <a:endParaRPr/>
          </a:p>
          <a:p>
            <a:pPr indent="-762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27229"/>
              </a:buClr>
              <a:buSzPts val="3200"/>
              <a:buNone/>
            </a:pPr>
            <a:r>
              <a:rPr b="1" lang="en-US" sz="3200">
                <a:solidFill>
                  <a:srgbClr val="727229"/>
                </a:solidFill>
                <a:latin typeface="Arial"/>
                <a:ea typeface="Arial"/>
                <a:cs typeface="Arial"/>
                <a:sym typeface="Arial"/>
              </a:rPr>
              <a:t>All without spending a cent!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6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6"/>
          <p:cNvSpPr/>
          <p:nvPr/>
        </p:nvSpPr>
        <p:spPr>
          <a:xfrm flipH="1" rot="-5159731">
            <a:off x="5586861" y="-553943"/>
            <a:ext cx="3944178" cy="3944178"/>
          </a:xfrm>
          <a:prstGeom prst="arc">
            <a:avLst>
              <a:gd fmla="val 16200000" name="adj1"/>
              <a:gd fmla="val 20093138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6"/>
          <p:cNvSpPr txBox="1"/>
          <p:nvPr>
            <p:ph type="title"/>
          </p:nvPr>
        </p:nvSpPr>
        <p:spPr>
          <a:xfrm>
            <a:off x="838201" y="345810"/>
            <a:ext cx="479516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27229"/>
              </a:buClr>
              <a:buSzPts val="4400"/>
              <a:buFont typeface="Arial"/>
              <a:buNone/>
            </a:pPr>
            <a:r>
              <a:rPr b="1" lang="en-US" sz="4400">
                <a:solidFill>
                  <a:srgbClr val="727229"/>
                </a:solidFill>
                <a:latin typeface="Arial"/>
                <a:ea typeface="Arial"/>
                <a:cs typeface="Arial"/>
                <a:sym typeface="Arial"/>
              </a:rPr>
              <a:t>DIY Efficiency Measures</a:t>
            </a:r>
            <a:endParaRPr/>
          </a:p>
        </p:txBody>
      </p:sp>
      <p:sp>
        <p:nvSpPr>
          <p:cNvPr id="235" name="Google Shape;235;p16"/>
          <p:cNvSpPr txBox="1"/>
          <p:nvPr>
            <p:ph idx="1" type="body"/>
          </p:nvPr>
        </p:nvSpPr>
        <p:spPr>
          <a:xfrm>
            <a:off x="838201" y="1825625"/>
            <a:ext cx="4795165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857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Air seal around doors and windows</a:t>
            </a:r>
            <a:endParaRPr/>
          </a:p>
          <a:p>
            <a:pPr indent="-22860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Change out screw-in bulbs to LEDs</a:t>
            </a:r>
            <a:endParaRPr/>
          </a:p>
          <a:p>
            <a:pPr indent="-22860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Install programmable thermostats</a:t>
            </a:r>
            <a:endParaRPr/>
          </a:p>
          <a:p>
            <a:pPr indent="-22860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Have a heat pump? Don’t turn it up more than 2 degrees at a time in the winter!</a:t>
            </a:r>
            <a:endParaRPr/>
          </a:p>
          <a:p>
            <a:pPr indent="-22860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Change your air filters – look for MERV ratings between 8-12</a:t>
            </a:r>
            <a:endParaRPr/>
          </a:p>
          <a:p>
            <a:pPr indent="-12700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6" name="Google Shape;23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45200" y="10"/>
            <a:ext cx="3343282" cy="2905636"/>
          </a:xfrm>
          <a:custGeom>
            <a:rect b="b" l="l" r="r" t="t"/>
            <a:pathLst>
              <a:path extrusionOk="0" h="2905646" w="3343282">
                <a:moveTo>
                  <a:pt x="546801" y="0"/>
                </a:moveTo>
                <a:lnTo>
                  <a:pt x="2796481" y="0"/>
                </a:lnTo>
                <a:lnTo>
                  <a:pt x="2853670" y="51976"/>
                </a:lnTo>
                <a:cubicBezTo>
                  <a:pt x="3156177" y="354484"/>
                  <a:pt x="3343282" y="772394"/>
                  <a:pt x="3343282" y="1234005"/>
                </a:cubicBezTo>
                <a:cubicBezTo>
                  <a:pt x="3343282" y="2157227"/>
                  <a:pt x="2594863" y="2905646"/>
                  <a:pt x="1671641" y="2905646"/>
                </a:cubicBezTo>
                <a:cubicBezTo>
                  <a:pt x="748420" y="2905646"/>
                  <a:pt x="0" y="2157227"/>
                  <a:pt x="0" y="1234005"/>
                </a:cubicBezTo>
                <a:cubicBezTo>
                  <a:pt x="0" y="772394"/>
                  <a:pt x="187105" y="354484"/>
                  <a:pt x="489613" y="51976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37" name="Google Shape;237;p16"/>
          <p:cNvSpPr txBox="1"/>
          <p:nvPr>
            <p:ph idx="4294967295" type="ftr"/>
          </p:nvPr>
        </p:nvSpPr>
        <p:spPr>
          <a:xfrm>
            <a:off x="2768600" y="6356351"/>
            <a:ext cx="2864765" cy="3651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8" name="Google Shape;238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72241" y="3154859"/>
            <a:ext cx="4030579" cy="3703141"/>
          </a:xfrm>
          <a:custGeom>
            <a:rect b="b" l="l" r="r" t="t"/>
            <a:pathLst>
              <a:path extrusionOk="0" h="3703141" w="4030579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239" name="Google Shape;239;p16"/>
          <p:cNvPicPr preferRelativeResize="0"/>
          <p:nvPr/>
        </p:nvPicPr>
        <p:blipFill rotWithShape="1">
          <a:blip r:embed="rId5">
            <a:alphaModFix/>
          </a:blip>
          <a:srcRect b="2" l="14904" r="16037" t="0"/>
          <a:stretch/>
        </p:blipFill>
        <p:spPr>
          <a:xfrm>
            <a:off x="9523005" y="10"/>
            <a:ext cx="2668994" cy="3864758"/>
          </a:xfrm>
          <a:custGeom>
            <a:rect b="b" l="l" r="r" t="t"/>
            <a:pathLst>
              <a:path extrusionOk="0" h="3864768" w="2668994">
                <a:moveTo>
                  <a:pt x="1215406" y="0"/>
                </a:moveTo>
                <a:lnTo>
                  <a:pt x="2668994" y="0"/>
                </a:lnTo>
                <a:lnTo>
                  <a:pt x="2668994" y="3754247"/>
                </a:lnTo>
                <a:lnTo>
                  <a:pt x="2614574" y="3774165"/>
                </a:lnTo>
                <a:cubicBezTo>
                  <a:pt x="2425260" y="3833048"/>
                  <a:pt x="2223979" y="3864768"/>
                  <a:pt x="2015289" y="3864768"/>
                </a:cubicBezTo>
                <a:cubicBezTo>
                  <a:pt x="902276" y="3864768"/>
                  <a:pt x="0" y="2962492"/>
                  <a:pt x="0" y="1849479"/>
                </a:cubicBezTo>
                <a:cubicBezTo>
                  <a:pt x="0" y="1084283"/>
                  <a:pt x="426467" y="418692"/>
                  <a:pt x="1054683" y="77425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240" name="Google Shape;240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404210" y="4001294"/>
            <a:ext cx="1787791" cy="2856706"/>
          </a:xfrm>
          <a:custGeom>
            <a:rect b="b" l="l" r="r" t="t"/>
            <a:pathLst>
              <a:path extrusionOk="0" h="2856706" w="1787791">
                <a:moveTo>
                  <a:pt x="1531941" y="0"/>
                </a:moveTo>
                <a:cubicBezTo>
                  <a:pt x="1584820" y="0"/>
                  <a:pt x="1637074" y="2679"/>
                  <a:pt x="1688573" y="7909"/>
                </a:cubicBezTo>
                <a:lnTo>
                  <a:pt x="1787791" y="23052"/>
                </a:lnTo>
                <a:lnTo>
                  <a:pt x="1787791" y="2856706"/>
                </a:lnTo>
                <a:lnTo>
                  <a:pt x="765053" y="2856706"/>
                </a:lnTo>
                <a:lnTo>
                  <a:pt x="675418" y="2802252"/>
                </a:lnTo>
                <a:cubicBezTo>
                  <a:pt x="267919" y="2526951"/>
                  <a:pt x="0" y="2060735"/>
                  <a:pt x="0" y="1531942"/>
                </a:cubicBezTo>
                <a:cubicBezTo>
                  <a:pt x="0" y="685873"/>
                  <a:pt x="685873" y="0"/>
                  <a:pt x="1531941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7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7"/>
          <p:cNvSpPr txBox="1"/>
          <p:nvPr>
            <p:ph type="title"/>
          </p:nvPr>
        </p:nvSpPr>
        <p:spPr>
          <a:xfrm>
            <a:off x="838200" y="557188"/>
            <a:ext cx="10515600" cy="11334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27229"/>
              </a:buClr>
              <a:buSzPts val="5200"/>
              <a:buFont typeface="Arial"/>
              <a:buNone/>
            </a:pPr>
            <a:r>
              <a:rPr lang="en-US" sz="5200">
                <a:solidFill>
                  <a:srgbClr val="727229"/>
                </a:solidFill>
                <a:latin typeface="Arial"/>
                <a:ea typeface="Arial"/>
                <a:cs typeface="Arial"/>
                <a:sym typeface="Arial"/>
              </a:rPr>
              <a:t>What can you do about demand?</a:t>
            </a:r>
            <a:endParaRPr/>
          </a:p>
        </p:txBody>
      </p:sp>
      <p:sp>
        <p:nvSpPr>
          <p:cNvPr id="247" name="Google Shape;247;p17"/>
          <p:cNvSpPr txBox="1"/>
          <p:nvPr>
            <p:ph idx="4294967295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Lato Black"/>
              <a:ea typeface="Lato Black"/>
              <a:cs typeface="Lato Black"/>
              <a:sym typeface="Lato Black"/>
            </a:endParaRPr>
          </a:p>
        </p:txBody>
      </p:sp>
      <p:grpSp>
        <p:nvGrpSpPr>
          <p:cNvPr id="248" name="Google Shape;248;p17"/>
          <p:cNvGrpSpPr/>
          <p:nvPr/>
        </p:nvGrpSpPr>
        <p:grpSpPr>
          <a:xfrm>
            <a:off x="838200" y="1830606"/>
            <a:ext cx="10515600" cy="4348931"/>
            <a:chOff x="0" y="1806"/>
            <a:chExt cx="10515600" cy="4348931"/>
          </a:xfrm>
        </p:grpSpPr>
        <p:sp>
          <p:nvSpPr>
            <p:cNvPr id="249" name="Google Shape;249;p17"/>
            <p:cNvSpPr/>
            <p:nvPr/>
          </p:nvSpPr>
          <p:spPr>
            <a:xfrm>
              <a:off x="0" y="1806"/>
              <a:ext cx="10515600" cy="915564"/>
            </a:xfrm>
            <a:prstGeom prst="roundRect">
              <a:avLst>
                <a:gd fmla="val 10000" name="adj"/>
              </a:avLst>
            </a:prstGeom>
            <a:solidFill>
              <a:srgbClr val="0A2E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17"/>
            <p:cNvSpPr/>
            <p:nvPr/>
          </p:nvSpPr>
          <p:spPr>
            <a:xfrm>
              <a:off x="276958" y="207808"/>
              <a:ext cx="503560" cy="50356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7"/>
            <p:cNvSpPr/>
            <p:nvPr/>
          </p:nvSpPr>
          <p:spPr>
            <a:xfrm>
              <a:off x="1057476" y="1806"/>
              <a:ext cx="9458123" cy="9155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17"/>
            <p:cNvSpPr txBox="1"/>
            <p:nvPr/>
          </p:nvSpPr>
          <p:spPr>
            <a:xfrm>
              <a:off x="1057476" y="1806"/>
              <a:ext cx="9458123" cy="9155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6875" lIns="96875" spcFirstLastPara="1" rIns="96875" wrap="square" tIns="96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n-US" sz="2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Don’t turn everything on all at once!</a:t>
              </a:r>
              <a:endParaRPr/>
            </a:p>
          </p:txBody>
        </p:sp>
        <p:sp>
          <p:nvSpPr>
            <p:cNvPr id="253" name="Google Shape;253;p17"/>
            <p:cNvSpPr/>
            <p:nvPr/>
          </p:nvSpPr>
          <p:spPr>
            <a:xfrm>
              <a:off x="0" y="1146262"/>
              <a:ext cx="10515600" cy="915564"/>
            </a:xfrm>
            <a:prstGeom prst="roundRect">
              <a:avLst>
                <a:gd fmla="val 10000" name="adj"/>
              </a:avLst>
            </a:prstGeom>
            <a:solidFill>
              <a:srgbClr val="156C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7"/>
            <p:cNvSpPr/>
            <p:nvPr/>
          </p:nvSpPr>
          <p:spPr>
            <a:xfrm>
              <a:off x="276958" y="1352264"/>
              <a:ext cx="503560" cy="50356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7"/>
            <p:cNvSpPr/>
            <p:nvPr/>
          </p:nvSpPr>
          <p:spPr>
            <a:xfrm>
              <a:off x="1057476" y="1146262"/>
              <a:ext cx="9458123" cy="9155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17"/>
            <p:cNvSpPr txBox="1"/>
            <p:nvPr/>
          </p:nvSpPr>
          <p:spPr>
            <a:xfrm>
              <a:off x="1057476" y="1146262"/>
              <a:ext cx="9458123" cy="9155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6875" lIns="96875" spcFirstLastPara="1" rIns="96875" wrap="square" tIns="96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n-US" sz="2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Install programmable or wi-fi thermostats</a:t>
              </a:r>
              <a:endParaRPr/>
            </a:p>
          </p:txBody>
        </p:sp>
        <p:sp>
          <p:nvSpPr>
            <p:cNvPr id="257" name="Google Shape;257;p17"/>
            <p:cNvSpPr/>
            <p:nvPr/>
          </p:nvSpPr>
          <p:spPr>
            <a:xfrm>
              <a:off x="0" y="2290717"/>
              <a:ext cx="10515600" cy="915564"/>
            </a:xfrm>
            <a:prstGeom prst="roundRect">
              <a:avLst>
                <a:gd fmla="val 10000" name="adj"/>
              </a:avLst>
            </a:prstGeom>
            <a:solidFill>
              <a:srgbClr val="3385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7"/>
            <p:cNvSpPr/>
            <p:nvPr/>
          </p:nvSpPr>
          <p:spPr>
            <a:xfrm>
              <a:off x="276958" y="2496719"/>
              <a:ext cx="503560" cy="50356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7"/>
            <p:cNvSpPr/>
            <p:nvPr/>
          </p:nvSpPr>
          <p:spPr>
            <a:xfrm>
              <a:off x="1057476" y="2290717"/>
              <a:ext cx="9458123" cy="9155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7"/>
            <p:cNvSpPr txBox="1"/>
            <p:nvPr/>
          </p:nvSpPr>
          <p:spPr>
            <a:xfrm>
              <a:off x="1057476" y="2290717"/>
              <a:ext cx="9458123" cy="9155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6875" lIns="96875" spcFirstLastPara="1" rIns="96875" wrap="square" tIns="96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n-US" sz="2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 the winter, don’t turn up your thermostat more than 2 degrees at a time if you have a heat pump</a:t>
              </a:r>
              <a:endParaRPr/>
            </a:p>
          </p:txBody>
        </p:sp>
        <p:sp>
          <p:nvSpPr>
            <p:cNvPr id="261" name="Google Shape;261;p17"/>
            <p:cNvSpPr/>
            <p:nvPr/>
          </p:nvSpPr>
          <p:spPr>
            <a:xfrm>
              <a:off x="0" y="3435173"/>
              <a:ext cx="10515600" cy="915564"/>
            </a:xfrm>
            <a:prstGeom prst="roundRect">
              <a:avLst>
                <a:gd fmla="val 10000" name="adj"/>
              </a:avLst>
            </a:prstGeom>
            <a:solidFill>
              <a:srgbClr val="989A3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7"/>
            <p:cNvSpPr/>
            <p:nvPr/>
          </p:nvSpPr>
          <p:spPr>
            <a:xfrm>
              <a:off x="276958" y="3641175"/>
              <a:ext cx="503560" cy="50356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7"/>
            <p:cNvSpPr/>
            <p:nvPr/>
          </p:nvSpPr>
          <p:spPr>
            <a:xfrm>
              <a:off x="1057476" y="3435173"/>
              <a:ext cx="9458123" cy="9155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17"/>
            <p:cNvSpPr txBox="1"/>
            <p:nvPr/>
          </p:nvSpPr>
          <p:spPr>
            <a:xfrm>
              <a:off x="1057476" y="3435173"/>
              <a:ext cx="9458123" cy="9155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6875" lIns="96875" spcFirstLastPara="1" rIns="96875" wrap="square" tIns="96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n-US" sz="2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Consider efficiency upgrades, especially if right on the rate class threshold</a:t>
              </a: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8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8"/>
          <p:cNvSpPr txBox="1"/>
          <p:nvPr>
            <p:ph type="title"/>
          </p:nvPr>
        </p:nvSpPr>
        <p:spPr>
          <a:xfrm>
            <a:off x="838200" y="557188"/>
            <a:ext cx="10515600" cy="11334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27229"/>
              </a:buClr>
              <a:buSzPts val="5200"/>
              <a:buFont typeface="Arial"/>
              <a:buNone/>
            </a:pPr>
            <a:r>
              <a:rPr lang="en-US" sz="5200">
                <a:solidFill>
                  <a:srgbClr val="727229"/>
                </a:solidFill>
                <a:latin typeface="Arial"/>
                <a:ea typeface="Arial"/>
                <a:cs typeface="Arial"/>
                <a:sym typeface="Arial"/>
              </a:rPr>
              <a:t>Demand rates vary</a:t>
            </a:r>
            <a:endParaRPr/>
          </a:p>
        </p:txBody>
      </p:sp>
      <p:grpSp>
        <p:nvGrpSpPr>
          <p:cNvPr id="271" name="Google Shape;271;p18"/>
          <p:cNvGrpSpPr/>
          <p:nvPr/>
        </p:nvGrpSpPr>
        <p:grpSpPr>
          <a:xfrm>
            <a:off x="838200" y="1830925"/>
            <a:ext cx="10515599" cy="4348293"/>
            <a:chOff x="0" y="2125"/>
            <a:chExt cx="10515599" cy="4348293"/>
          </a:xfrm>
        </p:grpSpPr>
        <p:sp>
          <p:nvSpPr>
            <p:cNvPr id="272" name="Google Shape;272;p18"/>
            <p:cNvSpPr/>
            <p:nvPr/>
          </p:nvSpPr>
          <p:spPr>
            <a:xfrm rot="5400000">
              <a:off x="6589537" y="-2661529"/>
              <a:ext cx="1122140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CCCF">
                <a:alpha val="89803"/>
              </a:srgbClr>
            </a:solidFill>
            <a:ln cap="flat" cmpd="sng" w="12700">
              <a:solidFill>
                <a:srgbClr val="CACCCF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8"/>
            <p:cNvSpPr txBox="1"/>
            <p:nvPr/>
          </p:nvSpPr>
          <p:spPr>
            <a:xfrm>
              <a:off x="3785615" y="197171"/>
              <a:ext cx="6675206" cy="10125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99050" spcFirstLastPara="1" rIns="99050" wrap="square" tIns="49525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Char char="•"/>
              </a:pPr>
              <a:r>
                <a:rPr b="0" i="0" lang="en-US" sz="2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$22.66/kW (winter)</a:t>
              </a:r>
              <a:endParaRPr/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Char char="•"/>
              </a:pPr>
              <a:r>
                <a:rPr b="0" i="0" lang="en-US" sz="2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$25.30/kW (summer)</a:t>
              </a:r>
              <a:endParaRPr/>
            </a:p>
          </p:txBody>
        </p:sp>
        <p:sp>
          <p:nvSpPr>
            <p:cNvPr id="274" name="Google Shape;274;p18"/>
            <p:cNvSpPr/>
            <p:nvPr/>
          </p:nvSpPr>
          <p:spPr>
            <a:xfrm>
              <a:off x="0" y="2125"/>
              <a:ext cx="3785616" cy="1402675"/>
            </a:xfrm>
            <a:prstGeom prst="roundRect">
              <a:avLst>
                <a:gd fmla="val 16667" name="adj"/>
              </a:avLst>
            </a:prstGeom>
            <a:solidFill>
              <a:srgbClr val="0A2E5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18"/>
            <p:cNvSpPr txBox="1"/>
            <p:nvPr/>
          </p:nvSpPr>
          <p:spPr>
            <a:xfrm>
              <a:off x="68473" y="70598"/>
              <a:ext cx="3648670" cy="12657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1425" lIns="102850" spcFirstLastPara="1" rIns="102850" wrap="square" tIns="5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n-US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Kentucky Utilities – Power Service rate class (over 50kW)</a:t>
              </a:r>
              <a:endParaRPr/>
            </a:p>
          </p:txBody>
        </p:sp>
        <p:sp>
          <p:nvSpPr>
            <p:cNvPr id="276" name="Google Shape;276;p18"/>
            <p:cNvSpPr/>
            <p:nvPr/>
          </p:nvSpPr>
          <p:spPr>
            <a:xfrm rot="5400000">
              <a:off x="6589537" y="-1188720"/>
              <a:ext cx="1122140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5CC">
                <a:alpha val="89803"/>
              </a:srgbClr>
            </a:solidFill>
            <a:ln cap="flat" cmpd="sng" w="12700">
              <a:solidFill>
                <a:srgbClr val="CAD5CC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18"/>
            <p:cNvSpPr txBox="1"/>
            <p:nvPr/>
          </p:nvSpPr>
          <p:spPr>
            <a:xfrm>
              <a:off x="3785615" y="1669980"/>
              <a:ext cx="6675206" cy="10125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99050" spcFirstLastPara="1" rIns="99050" wrap="square" tIns="49525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Char char="•"/>
              </a:pPr>
              <a:r>
                <a:rPr b="0" i="0" lang="en-US" sz="2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General Service – all kW over 10kW, $8.36/kW</a:t>
              </a:r>
              <a:endParaRPr/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Char char="•"/>
              </a:pPr>
              <a:r>
                <a:rPr b="0" i="0" lang="en-US" sz="2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Large General Service - $13.84/kW</a:t>
              </a:r>
              <a:endParaRPr/>
            </a:p>
          </p:txBody>
        </p:sp>
        <p:sp>
          <p:nvSpPr>
            <p:cNvPr id="278" name="Google Shape;278;p18"/>
            <p:cNvSpPr/>
            <p:nvPr/>
          </p:nvSpPr>
          <p:spPr>
            <a:xfrm>
              <a:off x="0" y="1474934"/>
              <a:ext cx="3785616" cy="1402675"/>
            </a:xfrm>
            <a:prstGeom prst="roundRect">
              <a:avLst>
                <a:gd fmla="val 16667" name="adj"/>
              </a:avLst>
            </a:prstGeom>
            <a:solidFill>
              <a:srgbClr val="1B793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18"/>
            <p:cNvSpPr txBox="1"/>
            <p:nvPr/>
          </p:nvSpPr>
          <p:spPr>
            <a:xfrm>
              <a:off x="68473" y="1543407"/>
              <a:ext cx="3648670" cy="12657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1425" lIns="102850" spcFirstLastPara="1" rIns="102850" wrap="square" tIns="5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n-US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Kentucky Power – General Service &amp; Large General Service</a:t>
              </a:r>
              <a:endParaRPr/>
            </a:p>
          </p:txBody>
        </p:sp>
        <p:sp>
          <p:nvSpPr>
            <p:cNvPr id="280" name="Google Shape;280;p18"/>
            <p:cNvSpPr/>
            <p:nvPr/>
          </p:nvSpPr>
          <p:spPr>
            <a:xfrm rot="5400000">
              <a:off x="6589537" y="284089"/>
              <a:ext cx="1122140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DCD8CB">
                <a:alpha val="89803"/>
              </a:srgbClr>
            </a:solidFill>
            <a:ln cap="flat" cmpd="sng" w="12700">
              <a:solidFill>
                <a:srgbClr val="DCD8CB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18"/>
            <p:cNvSpPr txBox="1"/>
            <p:nvPr/>
          </p:nvSpPr>
          <p:spPr>
            <a:xfrm>
              <a:off x="3785615" y="3142789"/>
              <a:ext cx="6675206" cy="10125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99050" spcFirstLastPara="1" rIns="99050" wrap="square" tIns="49525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Char char="•"/>
              </a:pPr>
              <a:r>
                <a:rPr b="0" i="0" lang="en-US" sz="2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Applies at 25-50kW</a:t>
              </a:r>
              <a:endParaRPr/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Char char="•"/>
              </a:pPr>
              <a:r>
                <a:rPr b="0" i="0" lang="en-US" sz="2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Range from $4.22/kW to $7.41/kW </a:t>
              </a:r>
              <a:endParaRPr/>
            </a:p>
          </p:txBody>
        </p:sp>
        <p:sp>
          <p:nvSpPr>
            <p:cNvPr id="282" name="Google Shape;282;p18"/>
            <p:cNvSpPr/>
            <p:nvPr/>
          </p:nvSpPr>
          <p:spPr>
            <a:xfrm>
              <a:off x="0" y="2947743"/>
              <a:ext cx="3785616" cy="1402675"/>
            </a:xfrm>
            <a:prstGeom prst="roundRect">
              <a:avLst>
                <a:gd fmla="val 16667" name="adj"/>
              </a:avLst>
            </a:prstGeom>
            <a:solidFill>
              <a:srgbClr val="989A34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8"/>
            <p:cNvSpPr txBox="1"/>
            <p:nvPr/>
          </p:nvSpPr>
          <p:spPr>
            <a:xfrm>
              <a:off x="68473" y="3016216"/>
              <a:ext cx="3648670" cy="12657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1425" lIns="102850" spcFirstLastPara="1" rIns="102850" wrap="square" tIns="5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n-US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RECCs – varies</a:t>
              </a:r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8" name="Google Shape;288;p20"/>
          <p:cNvGraphicFramePr/>
          <p:nvPr/>
        </p:nvGraphicFramePr>
        <p:xfrm>
          <a:off x="729657" y="1404840"/>
          <a:ext cx="4582258" cy="4366338"/>
        </p:xfrm>
        <a:graphic>
          <a:graphicData uri="http://schemas.openxmlformats.org/drawingml/2006/chart">
            <c:chart r:id="rId3"/>
          </a:graphicData>
        </a:graphic>
      </p:graphicFrame>
      <p:graphicFrame>
        <p:nvGraphicFramePr>
          <p:cNvPr id="289" name="Google Shape;289;p20"/>
          <p:cNvGraphicFramePr/>
          <p:nvPr/>
        </p:nvGraphicFramePr>
        <p:xfrm>
          <a:off x="5692182" y="1494452"/>
          <a:ext cx="5661618" cy="4276726"/>
        </p:xfrm>
        <a:graphic>
          <a:graphicData uri="http://schemas.openxmlformats.org/drawingml/2006/chart">
            <c:chart r:id="rId4"/>
          </a:graphicData>
        </a:graphic>
      </p:graphicFrame>
      <p:sp>
        <p:nvSpPr>
          <p:cNvPr id="290" name="Google Shape;290;p20"/>
          <p:cNvSpPr txBox="1"/>
          <p:nvPr/>
        </p:nvSpPr>
        <p:spPr>
          <a:xfrm>
            <a:off x="838200" y="42404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27229"/>
              </a:buClr>
              <a:buSzPts val="4400"/>
              <a:buFont typeface="Arial"/>
              <a:buNone/>
            </a:pPr>
            <a:r>
              <a:rPr b="0" i="0" lang="en-US" sz="4400">
                <a:solidFill>
                  <a:srgbClr val="727229"/>
                </a:solidFill>
                <a:latin typeface="Arial"/>
                <a:ea typeface="Arial"/>
                <a:cs typeface="Arial"/>
                <a:sym typeface="Arial"/>
              </a:rPr>
              <a:t>A little planning can go a long way!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erson painting a ceiling&#10;&#10;Description automatically generated" id="296" name="Google Shape;29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2678" y="501986"/>
            <a:ext cx="2769973" cy="2769973"/>
          </a:xfrm>
          <a:custGeom>
            <a:rect b="b" l="l" r="r" t="t"/>
            <a:pathLst>
              <a:path extrusionOk="0" h="2769973" w="2769973">
                <a:moveTo>
                  <a:pt x="133430" y="0"/>
                </a:moveTo>
                <a:lnTo>
                  <a:pt x="2636543" y="0"/>
                </a:lnTo>
                <a:cubicBezTo>
                  <a:pt x="2710234" y="0"/>
                  <a:pt x="2769973" y="59739"/>
                  <a:pt x="2769973" y="133430"/>
                </a:cubicBezTo>
                <a:lnTo>
                  <a:pt x="2769973" y="2636543"/>
                </a:lnTo>
                <a:cubicBezTo>
                  <a:pt x="2769973" y="2710234"/>
                  <a:pt x="2710234" y="2769973"/>
                  <a:pt x="2636543" y="2769973"/>
                </a:cubicBezTo>
                <a:lnTo>
                  <a:pt x="133430" y="2769973"/>
                </a:lnTo>
                <a:cubicBezTo>
                  <a:pt x="59739" y="2769973"/>
                  <a:pt x="0" y="2710234"/>
                  <a:pt x="0" y="2636543"/>
                </a:cubicBezTo>
                <a:lnTo>
                  <a:pt x="0" y="133430"/>
                </a:lnTo>
                <a:cubicBezTo>
                  <a:pt x="0" y="59739"/>
                  <a:pt x="59739" y="0"/>
                  <a:pt x="133430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A grey air conditioner on a concrete base&#10;&#10;Description automatically generated" id="297" name="Google Shape;297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76002" y="501987"/>
            <a:ext cx="2769973" cy="2769973"/>
          </a:xfrm>
          <a:custGeom>
            <a:rect b="b" l="l" r="r" t="t"/>
            <a:pathLst>
              <a:path extrusionOk="0" h="2683042" w="2683042">
                <a:moveTo>
                  <a:pt x="102278" y="0"/>
                </a:moveTo>
                <a:lnTo>
                  <a:pt x="2580764" y="0"/>
                </a:lnTo>
                <a:cubicBezTo>
                  <a:pt x="2637251" y="0"/>
                  <a:pt x="2683042" y="45791"/>
                  <a:pt x="2683042" y="102278"/>
                </a:cubicBezTo>
                <a:lnTo>
                  <a:pt x="2683042" y="2580764"/>
                </a:lnTo>
                <a:cubicBezTo>
                  <a:pt x="2683042" y="2637251"/>
                  <a:pt x="2637251" y="2683042"/>
                  <a:pt x="2580764" y="2683042"/>
                </a:cubicBezTo>
                <a:lnTo>
                  <a:pt x="102278" y="2683042"/>
                </a:lnTo>
                <a:cubicBezTo>
                  <a:pt x="45791" y="2683042"/>
                  <a:pt x="0" y="2637251"/>
                  <a:pt x="0" y="2580764"/>
                </a:cubicBezTo>
                <a:lnTo>
                  <a:pt x="0" y="102278"/>
                </a:lnTo>
                <a:cubicBezTo>
                  <a:pt x="0" y="45791"/>
                  <a:pt x="45791" y="0"/>
                  <a:pt x="102278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A solar panel on a roof&#10;&#10;Description automatically generated" id="298" name="Google Shape;298;p21"/>
          <p:cNvPicPr preferRelativeResize="0"/>
          <p:nvPr/>
        </p:nvPicPr>
        <p:blipFill rotWithShape="1">
          <a:blip r:embed="rId5">
            <a:alphaModFix/>
          </a:blip>
          <a:srcRect b="-3" l="0" r="0" t="0"/>
          <a:stretch/>
        </p:blipFill>
        <p:spPr>
          <a:xfrm>
            <a:off x="312774" y="3429005"/>
            <a:ext cx="2769973" cy="2769973"/>
          </a:xfrm>
          <a:custGeom>
            <a:rect b="b" l="l" r="r" t="t"/>
            <a:pathLst>
              <a:path extrusionOk="0" h="2683042" w="2683042">
                <a:moveTo>
                  <a:pt x="102278" y="0"/>
                </a:moveTo>
                <a:lnTo>
                  <a:pt x="2580764" y="0"/>
                </a:lnTo>
                <a:cubicBezTo>
                  <a:pt x="2637251" y="0"/>
                  <a:pt x="2683042" y="45791"/>
                  <a:pt x="2683042" y="102278"/>
                </a:cubicBezTo>
                <a:lnTo>
                  <a:pt x="2683042" y="2580764"/>
                </a:lnTo>
                <a:cubicBezTo>
                  <a:pt x="2683042" y="2637251"/>
                  <a:pt x="2637251" y="2683042"/>
                  <a:pt x="2580764" y="2683042"/>
                </a:cubicBezTo>
                <a:lnTo>
                  <a:pt x="102278" y="2683042"/>
                </a:lnTo>
                <a:cubicBezTo>
                  <a:pt x="45791" y="2683042"/>
                  <a:pt x="0" y="2637251"/>
                  <a:pt x="0" y="2580764"/>
                </a:cubicBezTo>
                <a:lnTo>
                  <a:pt x="0" y="102278"/>
                </a:lnTo>
                <a:cubicBezTo>
                  <a:pt x="0" y="45791"/>
                  <a:pt x="45791" y="0"/>
                  <a:pt x="102278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A white rectangular object with red text&#10;&#10;Description automatically generated" id="299" name="Google Shape;299;p21"/>
          <p:cNvPicPr preferRelativeResize="0"/>
          <p:nvPr/>
        </p:nvPicPr>
        <p:blipFill rotWithShape="1">
          <a:blip r:embed="rId6">
            <a:alphaModFix/>
          </a:blip>
          <a:srcRect b="-2" l="0" r="0" t="0"/>
          <a:stretch/>
        </p:blipFill>
        <p:spPr>
          <a:xfrm>
            <a:off x="3276003" y="3428994"/>
            <a:ext cx="2769973" cy="2769974"/>
          </a:xfrm>
          <a:custGeom>
            <a:rect b="b" l="l" r="r" t="t"/>
            <a:pathLst>
              <a:path extrusionOk="0" h="3118719" w="3118718">
                <a:moveTo>
                  <a:pt x="127306" y="0"/>
                </a:moveTo>
                <a:lnTo>
                  <a:pt x="2991412" y="0"/>
                </a:lnTo>
                <a:cubicBezTo>
                  <a:pt x="3061721" y="0"/>
                  <a:pt x="3118718" y="56997"/>
                  <a:pt x="3118718" y="127306"/>
                </a:cubicBezTo>
                <a:lnTo>
                  <a:pt x="3118718" y="2991413"/>
                </a:lnTo>
                <a:cubicBezTo>
                  <a:pt x="3118718" y="3061722"/>
                  <a:pt x="3061721" y="3118719"/>
                  <a:pt x="2991412" y="3118719"/>
                </a:cubicBezTo>
                <a:lnTo>
                  <a:pt x="127306" y="3118719"/>
                </a:lnTo>
                <a:cubicBezTo>
                  <a:pt x="56997" y="3118719"/>
                  <a:pt x="0" y="3061722"/>
                  <a:pt x="0" y="2991413"/>
                </a:cubicBezTo>
                <a:lnTo>
                  <a:pt x="0" y="127306"/>
                </a:lnTo>
                <a:cubicBezTo>
                  <a:pt x="0" y="56997"/>
                  <a:pt x="56997" y="0"/>
                  <a:pt x="127306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300" name="Google Shape;300;p21"/>
          <p:cNvSpPr/>
          <p:nvPr/>
        </p:nvSpPr>
        <p:spPr>
          <a:xfrm rot="336468">
            <a:off x="7783403" y="326268"/>
            <a:ext cx="4083433" cy="4083433"/>
          </a:xfrm>
          <a:prstGeom prst="arc">
            <a:avLst>
              <a:gd fmla="val 16200000" name="adj1"/>
              <a:gd fmla="val 0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21"/>
          <p:cNvSpPr txBox="1"/>
          <p:nvPr>
            <p:ph type="title"/>
          </p:nvPr>
        </p:nvSpPr>
        <p:spPr>
          <a:xfrm>
            <a:off x="6532728" y="486184"/>
            <a:ext cx="501580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27229"/>
              </a:buClr>
              <a:buSzPts val="4400"/>
              <a:buFont typeface="Arial"/>
              <a:buNone/>
            </a:pPr>
            <a:r>
              <a:rPr lang="en-US">
                <a:solidFill>
                  <a:srgbClr val="727229"/>
                </a:solidFill>
                <a:latin typeface="Arial"/>
                <a:ea typeface="Arial"/>
                <a:cs typeface="Arial"/>
                <a:sym typeface="Arial"/>
              </a:rPr>
              <a:t>Typical Energy Upgrades</a:t>
            </a:r>
            <a:endParaRPr/>
          </a:p>
        </p:txBody>
      </p:sp>
      <p:sp>
        <p:nvSpPr>
          <p:cNvPr id="302" name="Google Shape;302;p21"/>
          <p:cNvSpPr txBox="1"/>
          <p:nvPr>
            <p:ph idx="1" type="body"/>
          </p:nvPr>
        </p:nvSpPr>
        <p:spPr>
          <a:xfrm>
            <a:off x="6532728" y="1946684"/>
            <a:ext cx="5015804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Lighting – typically pays for itself in under 2 years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HVAC – usually only if it’s failing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Insulation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Air sealing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Renewables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22"/>
          <p:cNvSpPr txBox="1"/>
          <p:nvPr>
            <p:ph type="title"/>
          </p:nvPr>
        </p:nvSpPr>
        <p:spPr>
          <a:xfrm>
            <a:off x="838201" y="345810"/>
            <a:ext cx="496094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27229"/>
              </a:buClr>
              <a:buSzPts val="4400"/>
              <a:buFont typeface="Arial"/>
              <a:buNone/>
            </a:pPr>
            <a:r>
              <a:rPr lang="en-US">
                <a:solidFill>
                  <a:srgbClr val="727229"/>
                </a:solidFill>
                <a:latin typeface="Arial"/>
                <a:ea typeface="Arial"/>
                <a:cs typeface="Arial"/>
                <a:sym typeface="Arial"/>
              </a:rPr>
              <a:t>Solar</a:t>
            </a:r>
            <a:endParaRPr/>
          </a:p>
        </p:txBody>
      </p:sp>
      <p:sp>
        <p:nvSpPr>
          <p:cNvPr id="309" name="Google Shape;309;p22"/>
          <p:cNvSpPr txBox="1"/>
          <p:nvPr>
            <p:ph idx="1" type="body"/>
          </p:nvPr>
        </p:nvSpPr>
        <p:spPr>
          <a:xfrm>
            <a:off x="838201" y="1825625"/>
            <a:ext cx="4933462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Grid-tied vs. off-grid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Behind the meter vs. utility “solar share”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Solar scams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A sign with a solar panel in the background&#10;&#10;Description automatically generated" id="310" name="Google Shape;31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63996" y="3154859"/>
            <a:ext cx="4030579" cy="3703141"/>
          </a:xfrm>
          <a:custGeom>
            <a:rect b="b" l="l" r="r" t="t"/>
            <a:pathLst>
              <a:path extrusionOk="0" h="3703141" w="4030579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311" name="Google Shape;311;p22"/>
          <p:cNvSpPr/>
          <p:nvPr/>
        </p:nvSpPr>
        <p:spPr>
          <a:xfrm flipH="1" rot="-6040930">
            <a:off x="6010869" y="-729072"/>
            <a:ext cx="4083433" cy="4083433"/>
          </a:xfrm>
          <a:prstGeom prst="arc">
            <a:avLst>
              <a:gd fmla="val 16200000" name="adj1"/>
              <a:gd fmla="val 20093138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solar panel on a field&#10;&#10;Description automatically generated" id="312" name="Google Shape;312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05807" y="1"/>
            <a:ext cx="3519312" cy="3007909"/>
          </a:xfrm>
          <a:custGeom>
            <a:rect b="b" l="l" r="r" t="t"/>
            <a:pathLst>
              <a:path extrusionOk="0" h="3007909" w="3519312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A house on a hill&#10;&#10;Description automatically generated" id="313" name="Google Shape;313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33462" y="372217"/>
            <a:ext cx="2258539" cy="3554668"/>
          </a:xfrm>
          <a:custGeom>
            <a:rect b="b" l="l" r="r" t="t"/>
            <a:pathLst>
              <a:path extrusionOk="0" h="3554668" w="2258539">
                <a:moveTo>
                  <a:pt x="1777334" y="0"/>
                </a:moveTo>
                <a:cubicBezTo>
                  <a:pt x="1900033" y="0"/>
                  <a:pt x="2019829" y="12434"/>
                  <a:pt x="2135529" y="36109"/>
                </a:cubicBezTo>
                <a:lnTo>
                  <a:pt x="2258539" y="67738"/>
                </a:lnTo>
                <a:lnTo>
                  <a:pt x="2258539" y="3486930"/>
                </a:lnTo>
                <a:lnTo>
                  <a:pt x="2135529" y="3518559"/>
                </a:lnTo>
                <a:cubicBezTo>
                  <a:pt x="2019829" y="3542235"/>
                  <a:pt x="1900033" y="3554668"/>
                  <a:pt x="1777334" y="3554668"/>
                </a:cubicBezTo>
                <a:cubicBezTo>
                  <a:pt x="795739" y="3554668"/>
                  <a:pt x="0" y="2758929"/>
                  <a:pt x="0" y="1777334"/>
                </a:cubicBezTo>
                <a:cubicBezTo>
                  <a:pt x="0" y="795740"/>
                  <a:pt x="795739" y="0"/>
                  <a:pt x="1777334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br>
              <a:rPr lang="en-US"/>
            </a:br>
            <a:endParaRPr/>
          </a:p>
        </p:txBody>
      </p:sp>
      <p:sp>
        <p:nvSpPr>
          <p:cNvPr id="319" name="Google Shape;319;p23"/>
          <p:cNvSpPr txBox="1"/>
          <p:nvPr>
            <p:ph idx="1" type="body"/>
          </p:nvPr>
        </p:nvSpPr>
        <p:spPr>
          <a:xfrm>
            <a:off x="838200" y="1825625"/>
            <a:ext cx="5176706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KU’s Small Business Direct Install (SBDI) Program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Free energy audit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Up to $675 of upgrades including lighting &amp; smart thermostats 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KU Commercial Rebates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Lighting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Chillers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Motors &amp; Pumps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Efficiency Audits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320" name="Google Shape;320;p23"/>
          <p:cNvSpPr txBox="1"/>
          <p:nvPr/>
        </p:nvSpPr>
        <p:spPr>
          <a:xfrm>
            <a:off x="838199" y="345810"/>
            <a:ext cx="888464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27229"/>
              </a:buClr>
              <a:buSzPts val="4400"/>
              <a:buFont typeface="Arial"/>
              <a:buNone/>
            </a:pPr>
            <a:r>
              <a:rPr b="0" i="0" lang="en-US" sz="4400">
                <a:solidFill>
                  <a:srgbClr val="727229"/>
                </a:solidFill>
                <a:latin typeface="Arial"/>
                <a:ea typeface="Arial"/>
                <a:cs typeface="Arial"/>
                <a:sym typeface="Arial"/>
              </a:rPr>
              <a:t>Incentives can lower the cost of your upgrades!</a:t>
            </a:r>
            <a:endParaRPr/>
          </a:p>
        </p:txBody>
      </p:sp>
      <p:pic>
        <p:nvPicPr>
          <p:cNvPr id="321" name="Google Shape;32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83167" y="1357666"/>
            <a:ext cx="5513119" cy="4602934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23"/>
          <p:cNvSpPr/>
          <p:nvPr/>
        </p:nvSpPr>
        <p:spPr>
          <a:xfrm>
            <a:off x="8187655" y="5033394"/>
            <a:ext cx="1711354" cy="327171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br>
              <a:rPr lang="en-US"/>
            </a:br>
            <a:endParaRPr/>
          </a:p>
        </p:txBody>
      </p:sp>
      <p:sp>
        <p:nvSpPr>
          <p:cNvPr id="328" name="Google Shape;328;p24"/>
          <p:cNvSpPr txBox="1"/>
          <p:nvPr>
            <p:ph idx="1" type="body"/>
          </p:nvPr>
        </p:nvSpPr>
        <p:spPr>
          <a:xfrm>
            <a:off x="301304" y="1930815"/>
            <a:ext cx="6082717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50% cost-share (for now)</a:t>
            </a:r>
            <a:endParaRPr/>
          </a:p>
          <a:p>
            <a:pPr indent="-1524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For-profit business in a rural area </a:t>
            </a:r>
            <a:endParaRPr/>
          </a:p>
          <a:p>
            <a:pPr indent="-1524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Own your building or have a long-term lease</a:t>
            </a:r>
            <a:endParaRPr/>
          </a:p>
          <a:p>
            <a:pPr indent="-1524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 months of usage for efficiency upgrades </a:t>
            </a:r>
            <a:endParaRPr/>
          </a:p>
          <a:p>
            <a:pPr indent="-1524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Grant is NOT retroactive – must apply first!</a:t>
            </a:r>
            <a:endParaRPr/>
          </a:p>
          <a:p>
            <a:pPr indent="-762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329" name="Google Shape;329;p24"/>
          <p:cNvSpPr txBox="1"/>
          <p:nvPr/>
        </p:nvSpPr>
        <p:spPr>
          <a:xfrm>
            <a:off x="838199" y="345810"/>
            <a:ext cx="888464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27229"/>
              </a:buClr>
              <a:buSzPts val="4400"/>
              <a:buFont typeface="Arial"/>
              <a:buNone/>
            </a:pPr>
            <a:r>
              <a:rPr b="0" i="0" lang="en-US" sz="4400">
                <a:solidFill>
                  <a:srgbClr val="727229"/>
                </a:solidFill>
                <a:latin typeface="Arial"/>
                <a:ea typeface="Arial"/>
                <a:cs typeface="Arial"/>
                <a:sym typeface="Arial"/>
              </a:rPr>
              <a:t>USDA Rural Energy for America Program (REAP)</a:t>
            </a:r>
            <a:endParaRPr/>
          </a:p>
        </p:txBody>
      </p:sp>
      <p:pic>
        <p:nvPicPr>
          <p:cNvPr id="330" name="Google Shape;33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67989" y="1930815"/>
            <a:ext cx="5322707" cy="35835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3519" y="1476084"/>
            <a:ext cx="5930994" cy="4339572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br>
              <a:rPr lang="en-US"/>
            </a:br>
            <a:endParaRPr/>
          </a:p>
        </p:txBody>
      </p:sp>
      <p:sp>
        <p:nvSpPr>
          <p:cNvPr id="337" name="Google Shape;337;p25"/>
          <p:cNvSpPr txBox="1"/>
          <p:nvPr>
            <p:ph idx="1" type="body"/>
          </p:nvPr>
        </p:nvSpPr>
        <p:spPr>
          <a:xfrm>
            <a:off x="6504513" y="1464318"/>
            <a:ext cx="5401348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Investment Tax Credit &amp; Elective Pay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30% - 40% of project cost</a:t>
            </a:r>
            <a:endParaRPr/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Solarize programs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Lexington – deadline August 9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Frankfort – deadline July 31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Boyle (includes surrounding counties) – deadline July 31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Louisville (includes surrounding counties)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338" name="Google Shape;338;p25"/>
          <p:cNvSpPr txBox="1"/>
          <p:nvPr/>
        </p:nvSpPr>
        <p:spPr>
          <a:xfrm>
            <a:off x="838199" y="345810"/>
            <a:ext cx="888464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27229"/>
              </a:buClr>
              <a:buSzPts val="4400"/>
              <a:buFont typeface="Arial"/>
              <a:buNone/>
            </a:pPr>
            <a:r>
              <a:rPr b="0" i="0" lang="en-US" sz="4400">
                <a:solidFill>
                  <a:srgbClr val="727229"/>
                </a:solidFill>
                <a:latin typeface="Arial"/>
                <a:ea typeface="Arial"/>
                <a:cs typeface="Arial"/>
                <a:sym typeface="Arial"/>
              </a:rPr>
              <a:t>Solar Incentives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6"/>
          <p:cNvSpPr/>
          <p:nvPr/>
        </p:nvSpPr>
        <p:spPr>
          <a:xfrm>
            <a:off x="3049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6" name="Google Shape;34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26"/>
          <p:cNvSpPr/>
          <p:nvPr/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647"/>
                </a:srgbClr>
              </a:gs>
              <a:gs pos="35000">
                <a:srgbClr val="FFFFFF">
                  <a:alpha val="76862"/>
                </a:srgbClr>
              </a:gs>
              <a:gs pos="48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26"/>
          <p:cNvSpPr txBox="1"/>
          <p:nvPr/>
        </p:nvSpPr>
        <p:spPr>
          <a:xfrm>
            <a:off x="545590" y="184923"/>
            <a:ext cx="4657457" cy="1899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27229"/>
              </a:buClr>
              <a:buSzPts val="4000"/>
              <a:buFont typeface="Arial"/>
              <a:buNone/>
            </a:pPr>
            <a:r>
              <a:rPr b="0" i="0" lang="en-US" sz="4000">
                <a:solidFill>
                  <a:srgbClr val="727229"/>
                </a:solidFill>
                <a:latin typeface="Arial"/>
                <a:ea typeface="Arial"/>
                <a:cs typeface="Arial"/>
                <a:sym typeface="Arial"/>
              </a:rPr>
              <a:t>Businesses &amp; Non-Profits are Saving</a:t>
            </a:r>
            <a:endParaRPr/>
          </a:p>
        </p:txBody>
      </p:sp>
      <p:sp>
        <p:nvSpPr>
          <p:cNvPr id="349" name="Google Shape;349;p26"/>
          <p:cNvSpPr txBox="1"/>
          <p:nvPr>
            <p:ph idx="1" type="body"/>
          </p:nvPr>
        </p:nvSpPr>
        <p:spPr>
          <a:xfrm>
            <a:off x="287767" y="1856792"/>
            <a:ext cx="4657457" cy="46360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857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Wolf Gap Gardens, Berea – </a:t>
            </a:r>
            <a:br>
              <a:rPr lang="en-US" sz="2000">
                <a:latin typeface="Arial"/>
                <a:ea typeface="Arial"/>
                <a:cs typeface="Arial"/>
                <a:sym typeface="Arial"/>
              </a:rPr>
            </a:br>
            <a:r>
              <a:rPr lang="en-US" sz="2000">
                <a:latin typeface="Arial"/>
                <a:ea typeface="Arial"/>
                <a:cs typeface="Arial"/>
                <a:sym typeface="Arial"/>
              </a:rPr>
              <a:t>$1,300 per year (solar)</a:t>
            </a:r>
            <a:endParaRPr/>
          </a:p>
          <a:p>
            <a:pPr indent="-22860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Wolfe County Public Library – </a:t>
            </a:r>
            <a:br>
              <a:rPr lang="en-US" sz="2000">
                <a:latin typeface="Arial"/>
                <a:ea typeface="Arial"/>
                <a:cs typeface="Arial"/>
                <a:sym typeface="Arial"/>
              </a:rPr>
            </a:br>
            <a:r>
              <a:rPr lang="en-US" sz="2000">
                <a:latin typeface="Arial"/>
                <a:ea typeface="Arial"/>
                <a:cs typeface="Arial"/>
                <a:sym typeface="Arial"/>
              </a:rPr>
              <a:t>$1,800 per year (lighting)</a:t>
            </a:r>
            <a:endParaRPr/>
          </a:p>
          <a:p>
            <a:pPr indent="-22860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Centerfield Farm, Nicholasville – </a:t>
            </a:r>
            <a:br>
              <a:rPr lang="en-US" sz="2000">
                <a:latin typeface="Arial"/>
                <a:ea typeface="Arial"/>
                <a:cs typeface="Arial"/>
                <a:sym typeface="Arial"/>
              </a:rPr>
            </a:br>
            <a:r>
              <a:rPr lang="en-US" sz="2000">
                <a:latin typeface="Arial"/>
                <a:ea typeface="Arial"/>
                <a:cs typeface="Arial"/>
                <a:sym typeface="Arial"/>
              </a:rPr>
              <a:t>$4,500 per year (solar)</a:t>
            </a:r>
            <a:endParaRPr/>
          </a:p>
          <a:p>
            <a:pPr indent="-22860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AppalReD Legal Aid, Prestonsburg – </a:t>
            </a:r>
            <a:br>
              <a:rPr lang="en-US" sz="2000">
                <a:latin typeface="Arial"/>
                <a:ea typeface="Arial"/>
                <a:cs typeface="Arial"/>
                <a:sym typeface="Arial"/>
              </a:rPr>
            </a:br>
            <a:r>
              <a:rPr lang="en-US" sz="2000">
                <a:latin typeface="Arial"/>
                <a:ea typeface="Arial"/>
                <a:cs typeface="Arial"/>
                <a:sym typeface="Arial"/>
              </a:rPr>
              <a:t>$4,700 per year (lighting)</a:t>
            </a:r>
            <a:endParaRPr/>
          </a:p>
          <a:p>
            <a:pPr indent="-22860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Longview Estates, Lancaster – </a:t>
            </a:r>
            <a:br>
              <a:rPr lang="en-US" sz="2000">
                <a:latin typeface="Arial"/>
                <a:ea typeface="Arial"/>
                <a:cs typeface="Arial"/>
                <a:sym typeface="Arial"/>
              </a:rPr>
            </a:br>
            <a:r>
              <a:rPr lang="en-US" sz="2000">
                <a:latin typeface="Arial"/>
                <a:ea typeface="Arial"/>
                <a:cs typeface="Arial"/>
                <a:sym typeface="Arial"/>
              </a:rPr>
              <a:t>$10,300 per year (insulation, lighting, HVAC &amp; solar)</a:t>
            </a:r>
            <a:endParaRPr/>
          </a:p>
          <a:p>
            <a:pPr indent="-22860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Isom IGA, Letcher County – </a:t>
            </a:r>
            <a:br>
              <a:rPr lang="en-US" sz="2000">
                <a:latin typeface="Arial"/>
                <a:ea typeface="Arial"/>
                <a:cs typeface="Arial"/>
                <a:sym typeface="Arial"/>
              </a:rPr>
            </a:br>
            <a:r>
              <a:rPr lang="en-US" sz="2000">
                <a:latin typeface="Arial"/>
                <a:ea typeface="Arial"/>
                <a:cs typeface="Arial"/>
                <a:sym typeface="Arial"/>
              </a:rPr>
              <a:t>$67,000 per year (lighting, refrigeration &amp; solar)</a:t>
            </a:r>
            <a:endParaRPr/>
          </a:p>
          <a:p>
            <a:pPr indent="10160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26"/>
          <p:cNvSpPr txBox="1"/>
          <p:nvPr>
            <p:ph idx="4294967295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1" name="Google Shape;351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400000" y="16764000"/>
            <a:ext cx="2032000" cy="1524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2" name="Google Shape;352;p26"/>
          <p:cNvCxnSpPr/>
          <p:nvPr/>
        </p:nvCxnSpPr>
        <p:spPr>
          <a:xfrm>
            <a:off x="13147589" y="2421924"/>
            <a:ext cx="5263979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53" name="Google Shape;353;p26"/>
          <p:cNvCxnSpPr/>
          <p:nvPr/>
        </p:nvCxnSpPr>
        <p:spPr>
          <a:xfrm>
            <a:off x="13147589" y="2998573"/>
            <a:ext cx="5263979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54" name="Google Shape;354;p26"/>
          <p:cNvCxnSpPr/>
          <p:nvPr/>
        </p:nvCxnSpPr>
        <p:spPr>
          <a:xfrm>
            <a:off x="13147589" y="3566984"/>
            <a:ext cx="5263979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55" name="Google Shape;355;p26"/>
          <p:cNvCxnSpPr/>
          <p:nvPr/>
        </p:nvCxnSpPr>
        <p:spPr>
          <a:xfrm>
            <a:off x="13147589" y="4160108"/>
            <a:ext cx="5263979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56" name="Google Shape;356;p26"/>
          <p:cNvCxnSpPr/>
          <p:nvPr/>
        </p:nvCxnSpPr>
        <p:spPr>
          <a:xfrm>
            <a:off x="13147589" y="2273643"/>
            <a:ext cx="5263979" cy="0"/>
          </a:xfrm>
          <a:prstGeom prst="straightConnector1">
            <a:avLst/>
          </a:prstGeom>
          <a:noFill/>
          <a:ln cap="flat" cmpd="sng" w="9525">
            <a:solidFill>
              <a:srgbClr val="D38FBF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57" name="Google Shape;357;p26"/>
          <p:cNvCxnSpPr/>
          <p:nvPr/>
        </p:nvCxnSpPr>
        <p:spPr>
          <a:xfrm>
            <a:off x="13147589" y="2561968"/>
            <a:ext cx="5263979" cy="0"/>
          </a:xfrm>
          <a:prstGeom prst="straightConnector1">
            <a:avLst/>
          </a:prstGeom>
          <a:noFill/>
          <a:ln cap="flat" cmpd="sng" w="9525">
            <a:solidFill>
              <a:srgbClr val="D38FBF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58" name="Google Shape;358;p26"/>
          <p:cNvCxnSpPr/>
          <p:nvPr/>
        </p:nvCxnSpPr>
        <p:spPr>
          <a:xfrm>
            <a:off x="13147589" y="2850292"/>
            <a:ext cx="5263979" cy="0"/>
          </a:xfrm>
          <a:prstGeom prst="straightConnector1">
            <a:avLst/>
          </a:prstGeom>
          <a:noFill/>
          <a:ln cap="flat" cmpd="sng" w="9525">
            <a:solidFill>
              <a:srgbClr val="D38FBF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59" name="Google Shape;359;p26"/>
          <p:cNvCxnSpPr/>
          <p:nvPr/>
        </p:nvCxnSpPr>
        <p:spPr>
          <a:xfrm>
            <a:off x="13147589" y="3138617"/>
            <a:ext cx="5263979" cy="0"/>
          </a:xfrm>
          <a:prstGeom prst="straightConnector1">
            <a:avLst/>
          </a:prstGeom>
          <a:noFill/>
          <a:ln cap="flat" cmpd="sng" w="9525">
            <a:solidFill>
              <a:srgbClr val="D38FBF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60" name="Google Shape;360;p26"/>
          <p:cNvCxnSpPr/>
          <p:nvPr/>
        </p:nvCxnSpPr>
        <p:spPr>
          <a:xfrm>
            <a:off x="13147589" y="3426941"/>
            <a:ext cx="5263979" cy="0"/>
          </a:xfrm>
          <a:prstGeom prst="straightConnector1">
            <a:avLst/>
          </a:prstGeom>
          <a:noFill/>
          <a:ln cap="flat" cmpd="sng" w="9525">
            <a:solidFill>
              <a:srgbClr val="D38FBF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61" name="Google Shape;361;p26"/>
          <p:cNvCxnSpPr/>
          <p:nvPr/>
        </p:nvCxnSpPr>
        <p:spPr>
          <a:xfrm>
            <a:off x="13147589" y="3715266"/>
            <a:ext cx="5263979" cy="0"/>
          </a:xfrm>
          <a:prstGeom prst="straightConnector1">
            <a:avLst/>
          </a:prstGeom>
          <a:noFill/>
          <a:ln cap="flat" cmpd="sng" w="9525">
            <a:solidFill>
              <a:srgbClr val="D38FBF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62" name="Google Shape;362;p26"/>
          <p:cNvCxnSpPr/>
          <p:nvPr/>
        </p:nvCxnSpPr>
        <p:spPr>
          <a:xfrm>
            <a:off x="13147589" y="4011828"/>
            <a:ext cx="5263979" cy="0"/>
          </a:xfrm>
          <a:prstGeom prst="straightConnector1">
            <a:avLst/>
          </a:prstGeom>
          <a:noFill/>
          <a:ln cap="flat" cmpd="sng" w="9525">
            <a:solidFill>
              <a:srgbClr val="D38FBF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63" name="Google Shape;363;p26"/>
          <p:cNvCxnSpPr/>
          <p:nvPr/>
        </p:nvCxnSpPr>
        <p:spPr>
          <a:xfrm>
            <a:off x="13147589" y="4300153"/>
            <a:ext cx="5263979" cy="0"/>
          </a:xfrm>
          <a:prstGeom prst="straightConnector1">
            <a:avLst/>
          </a:prstGeom>
          <a:noFill/>
          <a:ln cap="flat" cmpd="sng" w="9525">
            <a:solidFill>
              <a:srgbClr val="D38FBF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27"/>
          <p:cNvSpPr/>
          <p:nvPr/>
        </p:nvSpPr>
        <p:spPr>
          <a:xfrm>
            <a:off x="-1" y="0"/>
            <a:ext cx="4818889" cy="6858000"/>
          </a:xfrm>
          <a:custGeom>
            <a:rect b="b" l="l" r="r" t="t"/>
            <a:pathLst>
              <a:path extrusionOk="0" h="6858000" w="4818889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FEFE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l" dist="38100">
              <a:srgbClr val="D8D8D8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27"/>
          <p:cNvSpPr/>
          <p:nvPr/>
        </p:nvSpPr>
        <p:spPr>
          <a:xfrm>
            <a:off x="1" y="0"/>
            <a:ext cx="4811477" cy="6858000"/>
          </a:xfrm>
          <a:custGeom>
            <a:rect b="b" l="l" r="r" t="t"/>
            <a:pathLst>
              <a:path extrusionOk="0" h="6858000" w="4811477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27"/>
          <p:cNvSpPr txBox="1"/>
          <p:nvPr>
            <p:ph type="title"/>
          </p:nvPr>
        </p:nvSpPr>
        <p:spPr>
          <a:xfrm>
            <a:off x="621792" y="1161288"/>
            <a:ext cx="3602736" cy="4526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27229"/>
              </a:buClr>
              <a:buSzPts val="4000"/>
              <a:buFont typeface="Arial"/>
              <a:buNone/>
            </a:pPr>
            <a:r>
              <a:rPr lang="en-US" sz="4000">
                <a:solidFill>
                  <a:srgbClr val="727229"/>
                </a:solidFill>
                <a:latin typeface="Arial"/>
                <a:ea typeface="Arial"/>
                <a:cs typeface="Arial"/>
                <a:sym typeface="Arial"/>
              </a:rPr>
              <a:t>Are you in Appalachian Kentucky? </a:t>
            </a:r>
            <a:br>
              <a:rPr lang="en-US" sz="4000">
                <a:solidFill>
                  <a:srgbClr val="72722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>
                <a:solidFill>
                  <a:srgbClr val="727229"/>
                </a:solidFill>
                <a:latin typeface="Arial"/>
                <a:ea typeface="Arial"/>
                <a:cs typeface="Arial"/>
                <a:sym typeface="Arial"/>
              </a:rPr>
              <a:t>We can help!</a:t>
            </a:r>
            <a:endParaRPr/>
          </a:p>
        </p:txBody>
      </p:sp>
      <p:sp>
        <p:nvSpPr>
          <p:cNvPr id="372" name="Google Shape;372;p27"/>
          <p:cNvSpPr/>
          <p:nvPr/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73" name="Google Shape;373;p27"/>
          <p:cNvGrpSpPr/>
          <p:nvPr/>
        </p:nvGrpSpPr>
        <p:grpSpPr>
          <a:xfrm>
            <a:off x="5433269" y="251670"/>
            <a:ext cx="5851713" cy="3423515"/>
            <a:chOff x="7365439" y="2137458"/>
            <a:chExt cx="4204769" cy="2592228"/>
          </a:xfrm>
        </p:grpSpPr>
        <p:pic>
          <p:nvPicPr>
            <p:cNvPr id="374" name="Google Shape;374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365439" y="2137458"/>
              <a:ext cx="4204769" cy="25922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27"/>
            <p:cNvSpPr txBox="1"/>
            <p:nvPr/>
          </p:nvSpPr>
          <p:spPr>
            <a:xfrm>
              <a:off x="7876546" y="4314117"/>
              <a:ext cx="3377627" cy="4080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26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We serve all 54 counties designated as “Appalachian” by the Appalachian Regional Commission.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6" name="Google Shape;376;p27"/>
          <p:cNvSpPr/>
          <p:nvPr/>
        </p:nvSpPr>
        <p:spPr>
          <a:xfrm>
            <a:off x="5685833" y="3553157"/>
            <a:ext cx="5346584" cy="2780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260604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36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Apply at </a:t>
            </a:r>
            <a:r>
              <a:rPr lang="en-US" sz="1800" u="sng">
                <a:solidFill>
                  <a:srgbClr val="00569B"/>
                </a:solidFill>
                <a:latin typeface="Calibri"/>
                <a:ea typeface="Calibri"/>
                <a:cs typeface="Calibri"/>
                <a:sym typeface="Calibri"/>
              </a:rPr>
              <a:t>mtassociation.org/energy</a:t>
            </a:r>
            <a:endParaRPr sz="1800" u="sng">
              <a:solidFill>
                <a:srgbClr val="00569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Utility bill analysis 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On-site energy audit 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Energy assessment report 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 Follow-up support 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All at no cost to you!</a:t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8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28"/>
          <p:cNvSpPr/>
          <p:nvPr/>
        </p:nvSpPr>
        <p:spPr>
          <a:xfrm>
            <a:off x="1" y="0"/>
            <a:ext cx="4167271" cy="6858000"/>
          </a:xfrm>
          <a:custGeom>
            <a:rect b="b" l="l" r="r" t="t"/>
            <a:pathLst>
              <a:path extrusionOk="0" h="6858000" w="4167271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28"/>
          <p:cNvSpPr txBox="1"/>
          <p:nvPr>
            <p:ph type="title"/>
          </p:nvPr>
        </p:nvSpPr>
        <p:spPr>
          <a:xfrm>
            <a:off x="686834" y="1153572"/>
            <a:ext cx="3200400" cy="44611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en-US" sz="4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Outside Our Service Territory?</a:t>
            </a:r>
            <a:endParaRPr/>
          </a:p>
        </p:txBody>
      </p:sp>
      <p:sp>
        <p:nvSpPr>
          <p:cNvPr id="384" name="Google Shape;384;p28"/>
          <p:cNvSpPr/>
          <p:nvPr/>
        </p:nvSpPr>
        <p:spPr>
          <a:xfrm flipH="1" rot="10800000">
            <a:off x="7550402" y="2455479"/>
            <a:ext cx="4083433" cy="4083433"/>
          </a:xfrm>
          <a:prstGeom prst="arc">
            <a:avLst>
              <a:gd fmla="val 16200000" name="adj1"/>
              <a:gd fmla="val 0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28"/>
          <p:cNvSpPr txBox="1"/>
          <p:nvPr>
            <p:ph idx="1" type="body"/>
          </p:nvPr>
        </p:nvSpPr>
        <p:spPr>
          <a:xfrm>
            <a:off x="4465969" y="824609"/>
            <a:ext cx="6906491" cy="55856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28600" lvl="0" marL="2857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Kentucky Utilities – Small Business Direct Install Program</a:t>
            </a:r>
            <a:endParaRPr/>
          </a:p>
          <a:p>
            <a:pPr indent="0" lvl="0" marL="571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East Kentucky Power Cooperative – Envision Energy Services</a:t>
            </a:r>
            <a:endParaRPr/>
          </a:p>
          <a:p>
            <a:pPr indent="0" lvl="0" marL="571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UK Industrial Assessment Center</a:t>
            </a:r>
            <a:endParaRPr/>
          </a:p>
          <a:p>
            <a:pPr indent="-13970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Kentucky Pollution Prevention Center at U of L</a:t>
            </a:r>
            <a:endParaRPr/>
          </a:p>
          <a:p>
            <a:pPr indent="-13970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Energy Services Companies</a:t>
            </a:r>
            <a:endParaRPr/>
          </a:p>
          <a:p>
            <a:pPr indent="10160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9"/>
          <p:cNvSpPr txBox="1"/>
          <p:nvPr>
            <p:ph idx="4294967295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Lato Black"/>
              <a:buNone/>
            </a:pPr>
            <a:r>
              <a:rPr b="1" i="0" lang="en-US" sz="1200" u="none" cap="none" strike="noStrike">
                <a:solidFill>
                  <a:srgbClr val="888888"/>
                </a:solidFill>
                <a:latin typeface="Lato Black"/>
                <a:ea typeface="Lato Black"/>
                <a:cs typeface="Lato Black"/>
                <a:sym typeface="Lato Black"/>
              </a:rPr>
              <a:t> </a:t>
            </a:r>
            <a:endParaRPr/>
          </a:p>
        </p:txBody>
      </p:sp>
      <p:sp>
        <p:nvSpPr>
          <p:cNvPr id="391" name="Google Shape;391;p29"/>
          <p:cNvSpPr txBox="1"/>
          <p:nvPr/>
        </p:nvSpPr>
        <p:spPr>
          <a:xfrm>
            <a:off x="2316711" y="5619492"/>
            <a:ext cx="7886700" cy="1020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mtassociation.org  |  info@mtassociation.org |   @mtassociationky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2" name="Google Shape;392;p29"/>
          <p:cNvGrpSpPr/>
          <p:nvPr/>
        </p:nvGrpSpPr>
        <p:grpSpPr>
          <a:xfrm>
            <a:off x="1746654" y="3622740"/>
            <a:ext cx="8768103" cy="1665124"/>
            <a:chOff x="771525" y="2055185"/>
            <a:chExt cx="7586664" cy="1528764"/>
          </a:xfrm>
        </p:grpSpPr>
        <p:sp>
          <p:nvSpPr>
            <p:cNvPr id="393" name="Google Shape;393;p29"/>
            <p:cNvSpPr txBox="1"/>
            <p:nvPr/>
          </p:nvSpPr>
          <p:spPr>
            <a:xfrm>
              <a:off x="771525" y="2055185"/>
              <a:ext cx="2528888" cy="15287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C3E1A"/>
                </a:buClr>
                <a:buSzPts val="2100"/>
                <a:buFont typeface="Arial"/>
                <a:buNone/>
              </a:pPr>
              <a:r>
                <a:rPr b="1" i="0" lang="en-US" sz="2100" u="none" cap="none" strike="noStrike">
                  <a:solidFill>
                    <a:srgbClr val="2C3E1A"/>
                  </a:solidFill>
                  <a:latin typeface="Arial"/>
                  <a:ea typeface="Arial"/>
                  <a:cs typeface="Arial"/>
                  <a:sym typeface="Arial"/>
                </a:rPr>
                <a:t>Berea Office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750"/>
                </a:spcBef>
                <a:spcAft>
                  <a:spcPts val="0"/>
                </a:spcAft>
                <a:buClr>
                  <a:srgbClr val="2C3E1A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2C3E1A"/>
                  </a:solidFill>
                  <a:latin typeface="Arial"/>
                  <a:ea typeface="Arial"/>
                  <a:cs typeface="Arial"/>
                  <a:sym typeface="Arial"/>
                </a:rPr>
                <a:t>433 Chestnut Street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750"/>
                </a:spcBef>
                <a:spcAft>
                  <a:spcPts val="0"/>
                </a:spcAft>
                <a:buClr>
                  <a:srgbClr val="2C3E1A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2C3E1A"/>
                  </a:solidFill>
                  <a:latin typeface="Arial"/>
                  <a:ea typeface="Arial"/>
                  <a:cs typeface="Arial"/>
                  <a:sym typeface="Arial"/>
                </a:rPr>
                <a:t>Berea, KY 40403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750"/>
                </a:spcBef>
                <a:spcAft>
                  <a:spcPts val="0"/>
                </a:spcAft>
                <a:buClr>
                  <a:srgbClr val="2C3E1A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2C3E1A"/>
                  </a:solidFill>
                  <a:latin typeface="Arial"/>
                  <a:ea typeface="Arial"/>
                  <a:cs typeface="Arial"/>
                  <a:sym typeface="Arial"/>
                </a:rPr>
                <a:t>859-986-2373</a:t>
              </a:r>
              <a:endParaRPr/>
            </a:p>
          </p:txBody>
        </p:sp>
        <p:sp>
          <p:nvSpPr>
            <p:cNvPr id="394" name="Google Shape;394;p29"/>
            <p:cNvSpPr txBox="1"/>
            <p:nvPr/>
          </p:nvSpPr>
          <p:spPr>
            <a:xfrm>
              <a:off x="3300413" y="2055187"/>
              <a:ext cx="2528888" cy="8473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C3E1A"/>
                </a:buClr>
                <a:buSzPts val="2100"/>
                <a:buFont typeface="Arial"/>
                <a:buNone/>
              </a:pPr>
              <a:r>
                <a:rPr b="1" i="0" lang="en-US" sz="2100" u="none" cap="none" strike="noStrike">
                  <a:solidFill>
                    <a:srgbClr val="2C3E1A"/>
                  </a:solidFill>
                  <a:latin typeface="Arial"/>
                  <a:ea typeface="Arial"/>
                  <a:cs typeface="Arial"/>
                  <a:sym typeface="Arial"/>
                </a:rPr>
                <a:t>Hazard Office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750"/>
                </a:spcBef>
                <a:spcAft>
                  <a:spcPts val="0"/>
                </a:spcAft>
                <a:buClr>
                  <a:srgbClr val="2C3E1A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2C3E1A"/>
                  </a:solidFill>
                  <a:latin typeface="Arial"/>
                  <a:ea typeface="Arial"/>
                  <a:cs typeface="Arial"/>
                  <a:sym typeface="Arial"/>
                </a:rPr>
                <a:t>420 Main Street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750"/>
                </a:spcBef>
                <a:spcAft>
                  <a:spcPts val="0"/>
                </a:spcAft>
                <a:buClr>
                  <a:srgbClr val="2C3E1A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2C3E1A"/>
                  </a:solidFill>
                  <a:latin typeface="Arial"/>
                  <a:ea typeface="Arial"/>
                  <a:cs typeface="Arial"/>
                  <a:sym typeface="Arial"/>
                </a:rPr>
                <a:t>Hazard, KY 41701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750"/>
                </a:spcBef>
                <a:spcAft>
                  <a:spcPts val="0"/>
                </a:spcAft>
                <a:buClr>
                  <a:srgbClr val="2C3E1A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2C3E1A"/>
                  </a:solidFill>
                  <a:latin typeface="Arial"/>
                  <a:ea typeface="Arial"/>
                  <a:cs typeface="Arial"/>
                  <a:sym typeface="Arial"/>
                </a:rPr>
                <a:t>606-439-0170</a:t>
              </a:r>
              <a:endParaRPr/>
            </a:p>
          </p:txBody>
        </p:sp>
        <p:sp>
          <p:nvSpPr>
            <p:cNvPr id="395" name="Google Shape;395;p29"/>
            <p:cNvSpPr txBox="1"/>
            <p:nvPr/>
          </p:nvSpPr>
          <p:spPr>
            <a:xfrm>
              <a:off x="5829301" y="2055186"/>
              <a:ext cx="2528888" cy="15287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C3E1A"/>
                </a:buClr>
                <a:buSzPts val="2100"/>
                <a:buFont typeface="Arial"/>
                <a:buNone/>
              </a:pPr>
              <a:r>
                <a:rPr b="1" i="0" lang="en-US" sz="2100" u="none" cap="none" strike="noStrike">
                  <a:solidFill>
                    <a:srgbClr val="2C3E1A"/>
                  </a:solidFill>
                  <a:latin typeface="Arial"/>
                  <a:ea typeface="Arial"/>
                  <a:cs typeface="Arial"/>
                  <a:sym typeface="Arial"/>
                </a:rPr>
                <a:t>Prestonsburg Office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750"/>
                </a:spcBef>
                <a:spcAft>
                  <a:spcPts val="0"/>
                </a:spcAft>
                <a:buClr>
                  <a:srgbClr val="2C3E1A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2C3E1A"/>
                  </a:solidFill>
                  <a:latin typeface="Arial"/>
                  <a:ea typeface="Arial"/>
                  <a:cs typeface="Arial"/>
                  <a:sym typeface="Arial"/>
                </a:rPr>
                <a:t>268 Friend Street, Ste 101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750"/>
                </a:spcBef>
                <a:spcAft>
                  <a:spcPts val="0"/>
                </a:spcAft>
                <a:buClr>
                  <a:srgbClr val="2C3E1A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2C3E1A"/>
                  </a:solidFill>
                  <a:latin typeface="Arial"/>
                  <a:ea typeface="Arial"/>
                  <a:cs typeface="Arial"/>
                  <a:sym typeface="Arial"/>
                </a:rPr>
                <a:t>Prestonsburg, KY 41653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750"/>
                </a:spcBef>
                <a:spcAft>
                  <a:spcPts val="0"/>
                </a:spcAft>
                <a:buClr>
                  <a:srgbClr val="2C3E1A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2C3E1A"/>
                  </a:solidFill>
                  <a:latin typeface="Arial"/>
                  <a:ea typeface="Arial"/>
                  <a:cs typeface="Arial"/>
                  <a:sym typeface="Arial"/>
                </a:rPr>
                <a:t>606-264-5910</a:t>
              </a:r>
              <a:endParaRPr/>
            </a:p>
          </p:txBody>
        </p:sp>
      </p:grpSp>
      <p:sp>
        <p:nvSpPr>
          <p:cNvPr descr="Image result for facebook twitter instagram icons" id="396" name="Google Shape;396;p29"/>
          <p:cNvSpPr/>
          <p:nvPr/>
        </p:nvSpPr>
        <p:spPr>
          <a:xfrm>
            <a:off x="1679575" y="-1417638"/>
            <a:ext cx="8001000" cy="2952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Image result for facebook twitter instagram icons vector" id="397" name="Google Shape;397;p29"/>
          <p:cNvSpPr/>
          <p:nvPr/>
        </p:nvSpPr>
        <p:spPr>
          <a:xfrm>
            <a:off x="1679575" y="-144463"/>
            <a:ext cx="2349491" cy="23494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result for facebook twitter instagram icons vector" id="398" name="Google Shape;39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61131" y="4956235"/>
            <a:ext cx="1120766" cy="700328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29"/>
          <p:cNvSpPr txBox="1"/>
          <p:nvPr/>
        </p:nvSpPr>
        <p:spPr>
          <a:xfrm>
            <a:off x="4445437" y="449298"/>
            <a:ext cx="2729804" cy="1261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7229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727229"/>
                </a:solidFill>
                <a:latin typeface="Arial"/>
                <a:ea typeface="Arial"/>
                <a:cs typeface="Arial"/>
                <a:sym typeface="Arial"/>
              </a:rPr>
              <a:t>Contact Us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29"/>
          <p:cNvSpPr txBox="1"/>
          <p:nvPr/>
        </p:nvSpPr>
        <p:spPr>
          <a:xfrm>
            <a:off x="1005131" y="1461145"/>
            <a:ext cx="4405745" cy="16651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3E1A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2C3E1A"/>
                </a:solidFill>
                <a:latin typeface="Arial"/>
                <a:ea typeface="Arial"/>
                <a:cs typeface="Arial"/>
                <a:sym typeface="Arial"/>
              </a:rPr>
              <a:t>Carrie Ray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2C3E1A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2C3E1A"/>
                </a:solidFill>
                <a:latin typeface="Arial"/>
                <a:ea typeface="Arial"/>
                <a:cs typeface="Arial"/>
                <a:sym typeface="Arial"/>
              </a:rPr>
              <a:t>carrie@mtassociation.org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2C3E1A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2C3E1A"/>
                </a:solidFill>
                <a:latin typeface="Arial"/>
                <a:ea typeface="Arial"/>
                <a:cs typeface="Arial"/>
                <a:sym typeface="Arial"/>
              </a:rPr>
              <a:t>859-544-0023</a:t>
            </a:r>
            <a:endParaRPr/>
          </a:p>
        </p:txBody>
      </p:sp>
      <p:sp>
        <p:nvSpPr>
          <p:cNvPr id="401" name="Google Shape;401;p29"/>
          <p:cNvSpPr txBox="1"/>
          <p:nvPr/>
        </p:nvSpPr>
        <p:spPr>
          <a:xfrm>
            <a:off x="5954609" y="1461145"/>
            <a:ext cx="4686070" cy="16651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3E1A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2C3E1A"/>
                </a:solidFill>
                <a:latin typeface="Arial"/>
                <a:ea typeface="Arial"/>
                <a:cs typeface="Arial"/>
                <a:sym typeface="Arial"/>
              </a:rPr>
              <a:t>Cameron Mott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2C3E1A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2C3E1A"/>
                </a:solidFill>
                <a:latin typeface="Arial"/>
                <a:ea typeface="Arial"/>
                <a:cs typeface="Arial"/>
                <a:sym typeface="Arial"/>
              </a:rPr>
              <a:t>cameron@mtassociation.org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2C3E1A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2C3E1A"/>
                </a:solidFill>
                <a:latin typeface="Arial"/>
                <a:ea typeface="Arial"/>
                <a:cs typeface="Arial"/>
                <a:sym typeface="Arial"/>
              </a:rPr>
              <a:t>859-544-5860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0"/>
          <p:cNvSpPr txBox="1"/>
          <p:nvPr>
            <p:ph type="ctrTitle"/>
          </p:nvPr>
        </p:nvSpPr>
        <p:spPr>
          <a:xfrm>
            <a:off x="1524000" y="1122363"/>
            <a:ext cx="9144000" cy="1239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27229"/>
              </a:buClr>
              <a:buSzPts val="6000"/>
              <a:buFont typeface="Arial"/>
              <a:buNone/>
            </a:pPr>
            <a:r>
              <a:rPr lang="en-US">
                <a:solidFill>
                  <a:srgbClr val="727229"/>
                </a:solidFill>
                <a:latin typeface="Arial"/>
                <a:ea typeface="Arial"/>
                <a:cs typeface="Arial"/>
                <a:sym typeface="Arial"/>
              </a:rPr>
              <a:t>Questions?</a:t>
            </a:r>
            <a:endParaRPr/>
          </a:p>
        </p:txBody>
      </p:sp>
      <p:sp>
        <p:nvSpPr>
          <p:cNvPr id="407" name="Google Shape;407;p3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</a:pPr>
            <a:r>
              <a:rPr lang="en-US" sz="32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Want to learn more? </a:t>
            </a:r>
            <a:br>
              <a:rPr lang="en-US" sz="32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Check out Energy 201 in the next session!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Office Theme">
  <a:themeElements>
    <a:clrScheme name="Mountain Association 2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50C4C8"/>
      </a:accent1>
      <a:accent2>
        <a:srgbClr val="0D2F50"/>
      </a:accent2>
      <a:accent3>
        <a:srgbClr val="989938"/>
      </a:accent3>
      <a:accent4>
        <a:srgbClr val="3B5323"/>
      </a:accent4>
      <a:accent5>
        <a:srgbClr val="B64695"/>
      </a:accent5>
      <a:accent6>
        <a:srgbClr val="2C1437"/>
      </a:accent6>
      <a:hlink>
        <a:srgbClr val="1459EB"/>
      </a:hlink>
      <a:folHlink>
        <a:srgbClr val="7434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2021-06-08T13:10:58Z</dcterms:created>
  <dc:creator>cray@maced.local</dc:creator>
</cp:coreProperties>
</file>