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9" r:id="rId2"/>
    <p:sldId id="299" r:id="rId3"/>
    <p:sldId id="309" r:id="rId4"/>
    <p:sldId id="314" r:id="rId5"/>
    <p:sldId id="308" r:id="rId6"/>
    <p:sldId id="801" r:id="rId7"/>
    <p:sldId id="257" r:id="rId8"/>
    <p:sldId id="828" r:id="rId9"/>
    <p:sldId id="848" r:id="rId10"/>
    <p:sldId id="311" r:id="rId11"/>
    <p:sldId id="269" r:id="rId12"/>
    <p:sldId id="826" r:id="rId13"/>
    <p:sldId id="310" r:id="rId14"/>
    <p:sldId id="315" r:id="rId15"/>
    <p:sldId id="847" r:id="rId16"/>
    <p:sldId id="312" r:id="rId17"/>
    <p:sldId id="846" r:id="rId18"/>
    <p:sldId id="849" r:id="rId19"/>
    <p:sldId id="285" r:id="rId2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9BF"/>
    <a:srgbClr val="011F54"/>
    <a:srgbClr val="003454"/>
    <a:srgbClr val="1D7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52" autoAdjust="0"/>
    <p:restoredTop sz="96374" autoAdjust="0"/>
  </p:normalViewPr>
  <p:slideViewPr>
    <p:cSldViewPr snapToGrid="0" snapToObjects="1">
      <p:cViewPr varScale="1">
        <p:scale>
          <a:sx n="46" d="100"/>
          <a:sy n="46" d="100"/>
        </p:scale>
        <p:origin x="74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A010DE8E-C151-40D8-81E8-ED64C8E1B2CE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B28539EC-E711-4D3D-8158-56688EED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46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ADC92C3F-18DA-4F96-A4CF-FCCD2A49808D}" type="datetimeFigureOut">
              <a:rPr lang="en-US" smtClean="0"/>
              <a:t>5/23/2024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F849F08F-0B76-45E0-8D0F-68AB99C5AA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70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Voluntary vs Involuntary Tax assessment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9F08F-0B76-45E0-8D0F-68AB99C5AA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24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Voluntary vs Involuntary Tax assessment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9F08F-0B76-45E0-8D0F-68AB99C5AA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3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No Down Payment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No Personal Guarantee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Off Balance Sheet Treatment</a:t>
            </a:r>
          </a:p>
          <a:p>
            <a:pPr lvl="2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Can be treated as an operating cost</a:t>
            </a:r>
          </a:p>
          <a:p>
            <a:pPr lvl="2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Interest portion of assessment is tax deductible*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Fixed rate/ Fixed Payment over the entire term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Longest term available for capital projects (15-25 years)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Upon sale, stays with the property and NOT the business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Soft costs are included in the assessment</a:t>
            </a:r>
            <a:endParaRPr lang="en-US" sz="37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9F08F-0B76-45E0-8D0F-68AB99C5AA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89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No Down Payment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No Personal Guarantee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Off Balance Sheet Treatment</a:t>
            </a:r>
          </a:p>
          <a:p>
            <a:pPr lvl="2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Can be treated as an operating cost</a:t>
            </a:r>
          </a:p>
          <a:p>
            <a:pPr lvl="2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Interest portion of assessment is tax deductible*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Fixed rate/ Fixed Payment over the entire term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Longest term available for capital projects (15-25 years)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Upon sale, stays with the property and NOT the business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Soft costs are included in the assessment</a:t>
            </a:r>
            <a:endParaRPr lang="en-US" sz="37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9F08F-0B76-45E0-8D0F-68AB99C5AAC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48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HVAC, Building automation, windows, air sealing, elevators, fans, motors,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9F08F-0B76-45E0-8D0F-68AB99C5AAC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047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No Down Payment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No Personal Guarantee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Off Balance Sheet Treatment</a:t>
            </a:r>
          </a:p>
          <a:p>
            <a:pPr lvl="2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Can be treated as an operating cost</a:t>
            </a:r>
          </a:p>
          <a:p>
            <a:pPr lvl="2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Interest portion of assessment is tax deductible*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Fixed rate/ Fixed Payment over the entire term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Longest term available for capital projects (15-25 years)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Upon sale, stays with the property and NOT the business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Soft costs are included in the assessment</a:t>
            </a:r>
            <a:endParaRPr lang="en-US" sz="37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9F08F-0B76-45E0-8D0F-68AB99C5AA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213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project in the state of 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9F08F-0B76-45E0-8D0F-68AB99C5AAC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80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4E0492-3D61-4025-B44D-9B181F340E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600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4E0492-3D61-4025-B44D-9B181F340E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823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4E0492-3D61-4025-B44D-9B181F340E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78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13" y="1206501"/>
            <a:ext cx="7772400" cy="747712"/>
          </a:xfrm>
        </p:spPr>
        <p:txBody>
          <a:bodyPr anchor="t"/>
          <a:lstStyle>
            <a:lvl1pPr algn="l">
              <a:defRPr sz="4000" b="1" cap="all" spc="200">
                <a:solidFill>
                  <a:srgbClr val="1E89BF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913" y="1827213"/>
            <a:ext cx="7772400" cy="1500187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rgbClr val="011F54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 descr="arch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2285"/>
            <a:ext cx="9144000" cy="168571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-27214" y="0"/>
            <a:ext cx="9198428" cy="876300"/>
          </a:xfrm>
          <a:prstGeom prst="rect">
            <a:avLst/>
          </a:prstGeom>
          <a:solidFill>
            <a:srgbClr val="011F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11F5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890D27-1D7E-D645-8B5B-144B1E6FD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500" y="171476"/>
            <a:ext cx="1828390" cy="66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33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13" y="457201"/>
            <a:ext cx="7772400" cy="747712"/>
          </a:xfrm>
        </p:spPr>
        <p:txBody>
          <a:bodyPr anchor="t"/>
          <a:lstStyle>
            <a:lvl1pPr algn="l">
              <a:defRPr sz="4000" b="1" cap="all" spc="200">
                <a:solidFill>
                  <a:srgbClr val="1E89BF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913" y="1090613"/>
            <a:ext cx="7772400" cy="1500187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rgbClr val="011F54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889" y="5742641"/>
            <a:ext cx="685630" cy="68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67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0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8ACC-5A9E-4FDB-8440-DF21555CB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47630-9363-4BE9-97A1-6126DA8A8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6880A-1C87-4BAF-998D-6A00CFE8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55E1D-D8EB-40B7-8BC6-BD45C9F77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16BB-3F3C-4869-9937-766798243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3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E533D-F697-B242-A199-B348389D16B5}" type="datetimeFigureOut">
              <a:rPr lang="en-US" smtClean="0"/>
              <a:t>5/23/2024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B0FEE-C535-4D4D-8D2A-7AA53958E6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24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2" r:id="rId3"/>
    <p:sldLayoutId id="214748366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mailto:jcjones@kypace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8C2847-B5D6-024F-B609-6C668A990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291" y="1562381"/>
            <a:ext cx="5270570" cy="19042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F38BC0-6795-432C-8658-A39AEC4F8E3F}"/>
              </a:ext>
            </a:extLst>
          </p:cNvPr>
          <p:cNvSpPr txBox="1"/>
          <p:nvPr/>
        </p:nvSpPr>
        <p:spPr>
          <a:xfrm>
            <a:off x="328612" y="3585044"/>
            <a:ext cx="84867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vant Garde"/>
              </a:rPr>
              <a:t>PACE Financing in KY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Avant Garde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Avant Garde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410158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2830D9-0444-4EB2-AC46-620824524277}"/>
              </a:ext>
            </a:extLst>
          </p:cNvPr>
          <p:cNvSpPr/>
          <p:nvPr/>
        </p:nvSpPr>
        <p:spPr>
          <a:xfrm>
            <a:off x="1016000" y="1173431"/>
            <a:ext cx="63118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1E89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Energize Kentucky LLC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60B3995-4321-4B6C-A226-7A172A9A5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9912" y="2171700"/>
            <a:ext cx="8574087" cy="288607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vant Garde"/>
              </a:rPr>
              <a:t>Assisted with legislative effort: EPAD Act of 2015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vant Garde"/>
              </a:rPr>
              <a:t>Statewide third-party EPAD Program Administrator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vant Garde"/>
              </a:rPr>
              <a:t>Public-Private Partnership: County &amp; City Governments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vant Garde"/>
              </a:rPr>
              <a:t>Authored “EPAD Handbook for Local Governments” in conjunction with the state energy office in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vant Garde"/>
              </a:rPr>
              <a:t>Total PACE closings: </a:t>
            </a:r>
            <a:r>
              <a:rPr lang="en-US" sz="2200" i="1" dirty="0">
                <a:solidFill>
                  <a:schemeClr val="tx1"/>
                </a:solidFill>
                <a:latin typeface="Avant Garde"/>
              </a:rPr>
              <a:t>$800M+ total including OH partners</a:t>
            </a:r>
            <a:endParaRPr lang="en-US" sz="2200" dirty="0">
              <a:solidFill>
                <a:schemeClr val="tx1"/>
              </a:solidFill>
              <a:latin typeface="Avant Gard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vant Garde"/>
              </a:rPr>
              <a:t>Chris Jones: 1993 UK Graduate; National PACE Leader; KY Colonel</a:t>
            </a:r>
          </a:p>
          <a:p>
            <a:endParaRPr lang="en-US" dirty="0"/>
          </a:p>
        </p:txBody>
      </p:sp>
      <p:pic>
        <p:nvPicPr>
          <p:cNvPr id="1028" name="Picture 4" descr="Image result for ohio pace png logo">
            <a:extLst>
              <a:ext uri="{FF2B5EF4-FFF2-40B4-BE49-F238E27FC236}">
                <a16:creationId xmlns:a16="http://schemas.microsoft.com/office/drawing/2014/main" id="{F6BF1FD2-915D-46B9-B00B-256126DFB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334" y="5684569"/>
            <a:ext cx="1054750" cy="105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energize ky logo png">
            <a:extLst>
              <a:ext uri="{FF2B5EF4-FFF2-40B4-BE49-F238E27FC236}">
                <a16:creationId xmlns:a16="http://schemas.microsoft.com/office/drawing/2014/main" id="{94C98BBB-4F67-407C-81C2-FFC57ABB3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120" y="5684569"/>
            <a:ext cx="1054750" cy="105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57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5D57D7-678A-4334-A574-9F66D0CC4ED5}"/>
              </a:ext>
            </a:extLst>
          </p:cNvPr>
          <p:cNvSpPr txBox="1"/>
          <p:nvPr/>
        </p:nvSpPr>
        <p:spPr>
          <a:xfrm>
            <a:off x="271463" y="242889"/>
            <a:ext cx="872966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WHAT IS </a:t>
            </a:r>
            <a:r>
              <a:rPr lang="en-US" sz="4000" b="1" u="sng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PACE</a:t>
            </a:r>
            <a:r>
              <a:rPr lang="en-US" sz="4000" b="1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 FINANCING?</a:t>
            </a:r>
          </a:p>
          <a:p>
            <a:pPr algn="ctr"/>
            <a:endParaRPr lang="en-US" sz="3600" b="1" spc="2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  <a:p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Special assessment financing for energy efficiency &amp; renewable energy building improvements; repaid via a special assessment added to a commercial private property owner’s tax bill.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  <a:p>
            <a:pPr algn="ctr"/>
            <a:r>
              <a:rPr lang="en-US" sz="3600" b="1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WHAT IS </a:t>
            </a:r>
            <a:r>
              <a:rPr lang="en-US" sz="3600" b="1" u="sng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EPAD</a:t>
            </a:r>
            <a:r>
              <a:rPr lang="en-US" sz="3600" b="1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?</a:t>
            </a:r>
          </a:p>
          <a:p>
            <a:pPr algn="ctr"/>
            <a:endParaRPr lang="en-US" sz="3600" b="1" spc="2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  <a:p>
            <a:pPr algn="ctr"/>
            <a:r>
              <a:rPr lang="en-US" sz="2800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Energy Project Assessment District</a:t>
            </a:r>
          </a:p>
          <a:p>
            <a:pPr algn="ctr"/>
            <a:r>
              <a:rPr lang="en-US" sz="2800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Authorized by local governments</a:t>
            </a:r>
          </a:p>
          <a:p>
            <a:pPr algn="ctr"/>
            <a:endParaRPr lang="en-US" sz="2800" spc="2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  <a:p>
            <a:pPr algn="ctr"/>
            <a:endParaRPr lang="en-US" sz="3600" spc="2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  <a:p>
            <a:pPr algn="ctr"/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5370CC-2A10-4D03-82AC-8F9667355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972" y="5957557"/>
            <a:ext cx="2958056" cy="10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87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5D57D7-678A-4334-A574-9F66D0CC4ED5}"/>
              </a:ext>
            </a:extLst>
          </p:cNvPr>
          <p:cNvSpPr txBox="1"/>
          <p:nvPr/>
        </p:nvSpPr>
        <p:spPr>
          <a:xfrm>
            <a:off x="252270" y="596763"/>
            <a:ext cx="8777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  <a:cs typeface="Avant Garde"/>
              </a:rPr>
              <a:t>OLD CONCEPT / NEW APPLICATION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 Garde"/>
              <a:cs typeface="Avant Gard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5370CC-2A10-4D03-82AC-8F9667355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972" y="5957557"/>
            <a:ext cx="2958056" cy="1068717"/>
          </a:xfrm>
          <a:prstGeom prst="rect">
            <a:avLst/>
          </a:prstGeom>
        </p:spPr>
      </p:pic>
      <p:pic>
        <p:nvPicPr>
          <p:cNvPr id="4" name="Content Placeholder 5" descr="benjamin-franklin.jpeg">
            <a:extLst>
              <a:ext uri="{FF2B5EF4-FFF2-40B4-BE49-F238E27FC236}">
                <a16:creationId xmlns:a16="http://schemas.microsoft.com/office/drawing/2014/main" id="{4013147A-1AD7-423C-B1B1-C0E6AC5C93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1081" r="-11081"/>
          <a:stretch>
            <a:fillRect/>
          </a:stretch>
        </p:blipFill>
        <p:spPr>
          <a:xfrm>
            <a:off x="476598" y="1606541"/>
            <a:ext cx="3983237" cy="4141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5441C0-5BFA-44C1-80C9-1397CE76677D}"/>
              </a:ext>
            </a:extLst>
          </p:cNvPr>
          <p:cNvSpPr txBox="1"/>
          <p:nvPr/>
        </p:nvSpPr>
        <p:spPr>
          <a:xfrm>
            <a:off x="4572000" y="1618075"/>
            <a:ext cx="44576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small" dirty="0">
                <a:solidFill>
                  <a:schemeClr val="bg1"/>
                </a:solidFill>
                <a:latin typeface="Avant Garde"/>
              </a:rPr>
              <a:t>1736</a:t>
            </a:r>
            <a:r>
              <a:rPr lang="en-US" sz="2400" cap="small" dirty="0">
                <a:solidFill>
                  <a:schemeClr val="bg1"/>
                </a:solidFill>
                <a:latin typeface="Avant Garde"/>
              </a:rPr>
              <a:t> – </a:t>
            </a:r>
            <a:r>
              <a:rPr lang="en-US" sz="2400" dirty="0">
                <a:solidFill>
                  <a:schemeClr val="bg1"/>
                </a:solidFill>
                <a:latin typeface="Avant Garde"/>
              </a:rPr>
              <a:t>First Assessment District created in Philadelphia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Avant Garde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vant Garde"/>
              </a:rPr>
              <a:t>Today</a:t>
            </a:r>
            <a:r>
              <a:rPr lang="en-US" sz="2400" dirty="0">
                <a:solidFill>
                  <a:schemeClr val="bg1"/>
                </a:solidFill>
                <a:latin typeface="Avant Garde"/>
              </a:rPr>
              <a:t> – 37,000 Assessment Districts nationwide</a:t>
            </a:r>
          </a:p>
          <a:p>
            <a:pPr marL="342900" indent="-18288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ant Garde"/>
              </a:rPr>
              <a:t>Water &amp; Sewer Service</a:t>
            </a:r>
          </a:p>
          <a:p>
            <a:pPr marL="342900" indent="-18288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ant Garde"/>
              </a:rPr>
              <a:t>Parks</a:t>
            </a:r>
          </a:p>
          <a:p>
            <a:pPr marL="342900" indent="-18288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ant Garde"/>
              </a:rPr>
              <a:t>Sidewalks &amp; Lighting</a:t>
            </a:r>
          </a:p>
          <a:p>
            <a:pPr marL="342900" indent="-18288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ant Garde"/>
              </a:rPr>
              <a:t>Downtown Renewal</a:t>
            </a:r>
          </a:p>
          <a:p>
            <a:pPr marL="342900" indent="-18288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ant Garde"/>
              </a:rPr>
              <a:t>Energy Efficiency (PACE)</a:t>
            </a:r>
          </a:p>
          <a:p>
            <a:pPr marL="800100" lvl="1" indent="-18288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ant Garde"/>
                <a:cs typeface="Avant Garde"/>
              </a:rPr>
              <a:t>Single Property Owner request</a:t>
            </a:r>
          </a:p>
        </p:txBody>
      </p:sp>
    </p:spTree>
    <p:extLst>
      <p:ext uri="{BB962C8B-B14F-4D97-AF65-F5344CB8AC3E}">
        <p14:creationId xmlns:p14="http://schemas.microsoft.com/office/powerpoint/2010/main" val="318809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672671A-4B26-44C1-9EF8-01F22DDA8222}"/>
              </a:ext>
            </a:extLst>
          </p:cNvPr>
          <p:cNvSpPr txBox="1"/>
          <p:nvPr/>
        </p:nvSpPr>
        <p:spPr>
          <a:xfrm>
            <a:off x="442912" y="496187"/>
            <a:ext cx="870108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Kentucky’s PACE law </a:t>
            </a:r>
          </a:p>
          <a:p>
            <a:pPr algn="ctr"/>
            <a:endParaRPr lang="en-US" sz="2000" b="1" spc="2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  <a:p>
            <a:r>
              <a:rPr lang="en-US" sz="2000" dirty="0">
                <a:solidFill>
                  <a:srgbClr val="FFFFFF"/>
                </a:solidFill>
                <a:latin typeface="Avant Garde"/>
              </a:rPr>
              <a:t>In 2015, the General Assembly adopted KRS §65.205-209, authorizing local governments to:</a:t>
            </a:r>
            <a:endParaRPr lang="en-US" sz="2000" spc="200" dirty="0">
              <a:solidFill>
                <a:schemeClr val="bg1"/>
              </a:solidFill>
              <a:latin typeface="Avant Garde"/>
            </a:endParaRPr>
          </a:p>
          <a:p>
            <a:pPr algn="ctr"/>
            <a:endParaRPr lang="en-US" sz="2000" b="1" spc="200" dirty="0">
              <a:solidFill>
                <a:schemeClr val="bg1"/>
              </a:solidFill>
              <a:latin typeface="Avant Garde"/>
              <a:cs typeface="Avant Garde"/>
            </a:endParaRPr>
          </a:p>
          <a:p>
            <a:pPr marL="514350" indent="-514350">
              <a:buAutoNum type="arabicPeriod"/>
            </a:pPr>
            <a:r>
              <a:rPr lang="en-US" sz="2000" spc="200" dirty="0">
                <a:solidFill>
                  <a:schemeClr val="bg1"/>
                </a:solidFill>
                <a:latin typeface="Avant Garde"/>
                <a:cs typeface="Avant Garde"/>
              </a:rPr>
              <a:t>Create an Energy Project Assessment District (EPAD),</a:t>
            </a:r>
          </a:p>
          <a:p>
            <a:pPr marL="514350" indent="-514350">
              <a:buAutoNum type="arabicPeriod"/>
            </a:pPr>
            <a:r>
              <a:rPr lang="en-US" sz="2000" spc="200" dirty="0">
                <a:solidFill>
                  <a:schemeClr val="bg1"/>
                </a:solidFill>
                <a:latin typeface="Avant Garde"/>
                <a:cs typeface="Avant Garde"/>
              </a:rPr>
              <a:t>Contract with a third-party administrator to manage the EPAD activity (no cost to the local government; all costs are paid by the property owners who participate),</a:t>
            </a:r>
          </a:p>
          <a:p>
            <a:pPr marL="514350" indent="-514350">
              <a:buAutoNum type="arabicPeriod"/>
            </a:pPr>
            <a:r>
              <a:rPr lang="en-US" sz="2000" spc="200" dirty="0">
                <a:solidFill>
                  <a:schemeClr val="bg1"/>
                </a:solidFill>
                <a:latin typeface="Avant Garde"/>
                <a:cs typeface="Avant Garde"/>
              </a:rPr>
              <a:t>Allow a single commercial property owner to </a:t>
            </a:r>
            <a:r>
              <a:rPr lang="en-US" sz="2000" u="sng" spc="200" dirty="0">
                <a:solidFill>
                  <a:schemeClr val="bg1"/>
                </a:solidFill>
                <a:latin typeface="Avant Garde"/>
                <a:cs typeface="Avant Garde"/>
              </a:rPr>
              <a:t>voluntarily</a:t>
            </a:r>
            <a:r>
              <a:rPr lang="en-US" sz="2000" spc="200" dirty="0">
                <a:solidFill>
                  <a:schemeClr val="bg1"/>
                </a:solidFill>
                <a:latin typeface="Avant Garde"/>
                <a:cs typeface="Avant Garde"/>
              </a:rPr>
              <a:t> request an EPAD assessment,</a:t>
            </a:r>
          </a:p>
          <a:p>
            <a:pPr marL="514350" indent="-514350">
              <a:buAutoNum type="arabicPeriod"/>
            </a:pPr>
            <a:r>
              <a:rPr lang="en-US" sz="2000" spc="200" dirty="0">
                <a:solidFill>
                  <a:schemeClr val="bg1"/>
                </a:solidFill>
                <a:latin typeface="Avant Garde"/>
                <a:cs typeface="Avant Garde"/>
              </a:rPr>
              <a:t>Levy an EPAD assessment on the real property tax record upon the PACE loan closing.</a:t>
            </a:r>
          </a:p>
          <a:p>
            <a:pPr marL="514350" indent="-514350">
              <a:buAutoNum type="arabicPeriod"/>
            </a:pPr>
            <a:endParaRPr lang="en-US" sz="2000" spc="200" dirty="0">
              <a:solidFill>
                <a:schemeClr val="bg1"/>
              </a:solidFill>
              <a:latin typeface="Avant Garde"/>
              <a:cs typeface="Avant Garde"/>
            </a:endParaRPr>
          </a:p>
          <a:p>
            <a:r>
              <a:rPr lang="en-US" sz="2000" spc="200" dirty="0">
                <a:solidFill>
                  <a:schemeClr val="bg1"/>
                </a:solidFill>
                <a:latin typeface="Avant Garde"/>
                <a:cs typeface="Avant Garde"/>
              </a:rPr>
              <a:t>Energize Kentucky can assist with the administrative servicing of the EPAD assessment.</a:t>
            </a:r>
          </a:p>
          <a:p>
            <a:pPr marL="514350" indent="-514350">
              <a:buAutoNum type="arabicPeriod"/>
            </a:pPr>
            <a:endParaRPr lang="en-US" sz="2000" spc="200" dirty="0">
              <a:solidFill>
                <a:schemeClr val="bg1"/>
              </a:solidFill>
              <a:latin typeface="Avant Garde"/>
              <a:cs typeface="Avant Garde"/>
            </a:endParaRPr>
          </a:p>
          <a:p>
            <a:pPr algn="ctr"/>
            <a:endParaRPr lang="en-US" sz="3200" b="1" spc="200" dirty="0">
              <a:solidFill>
                <a:schemeClr val="bg1"/>
              </a:solidFill>
              <a:latin typeface="Avant Garde"/>
              <a:cs typeface="Avant Gard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C7D7DB-82D0-444D-A294-8AB5331B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972" y="5957557"/>
            <a:ext cx="2958056" cy="10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33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672671A-4B26-44C1-9EF8-01F22DDA8222}"/>
              </a:ext>
            </a:extLst>
          </p:cNvPr>
          <p:cNvSpPr txBox="1"/>
          <p:nvPr/>
        </p:nvSpPr>
        <p:spPr>
          <a:xfrm>
            <a:off x="257175" y="616689"/>
            <a:ext cx="861536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ELIGIBILE PROPERTY TYPES </a:t>
            </a:r>
          </a:p>
          <a:p>
            <a:pPr algn="ctr"/>
            <a:endParaRPr lang="en-US" sz="3600" b="1" spc="2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  <a:cs typeface="Avant Garde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Private commercial property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Includes non-profit commercial property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Includes residential multi-family (4+ units)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ant Garde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Excludes single-family residential property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C7D7DB-82D0-444D-A294-8AB5331B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972" y="5957557"/>
            <a:ext cx="2958056" cy="10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48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05FD0ED-FDBA-4BDD-8B29-486DE4F7E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540" y="2449904"/>
            <a:ext cx="6213608" cy="35566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EAED6C-D486-444B-95AF-1F39C911A742}"/>
              </a:ext>
            </a:extLst>
          </p:cNvPr>
          <p:cNvSpPr/>
          <p:nvPr/>
        </p:nvSpPr>
        <p:spPr>
          <a:xfrm>
            <a:off x="2873409" y="2462716"/>
            <a:ext cx="1828800" cy="43670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Heating/Ventilation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7B51FB-922E-4E6E-9AB5-DAC0264A4537}"/>
              </a:ext>
            </a:extLst>
          </p:cNvPr>
          <p:cNvSpPr/>
          <p:nvPr/>
        </p:nvSpPr>
        <p:spPr>
          <a:xfrm>
            <a:off x="1997611" y="3730291"/>
            <a:ext cx="1350500" cy="43670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Roof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BAD8F4-E6A7-409E-B8E0-5853E86CF167}"/>
              </a:ext>
            </a:extLst>
          </p:cNvPr>
          <p:cNvSpPr/>
          <p:nvPr/>
        </p:nvSpPr>
        <p:spPr>
          <a:xfrm>
            <a:off x="2461845" y="4826230"/>
            <a:ext cx="1209823" cy="43670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Motors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CA7FF-FC1B-4BFD-BBFF-80053FF80446}"/>
              </a:ext>
            </a:extLst>
          </p:cNvPr>
          <p:cNvSpPr/>
          <p:nvPr/>
        </p:nvSpPr>
        <p:spPr>
          <a:xfrm>
            <a:off x="6063170" y="2475309"/>
            <a:ext cx="1195759" cy="4929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Lighting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8CF667-806A-4508-8E98-76F5ADBB5C14}"/>
              </a:ext>
            </a:extLst>
          </p:cNvPr>
          <p:cNvSpPr/>
          <p:nvPr/>
        </p:nvSpPr>
        <p:spPr>
          <a:xfrm>
            <a:off x="6377890" y="3398822"/>
            <a:ext cx="1167623" cy="4367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Water Pump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ECB47A-9931-496A-96AF-ABFC5980A735}"/>
              </a:ext>
            </a:extLst>
          </p:cNvPr>
          <p:cNvSpPr/>
          <p:nvPr/>
        </p:nvSpPr>
        <p:spPr>
          <a:xfrm>
            <a:off x="6377890" y="4554333"/>
            <a:ext cx="1167623" cy="4367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Insulation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9AD7AC-D30C-4FA7-BB10-E6223FDD27D4}"/>
              </a:ext>
            </a:extLst>
          </p:cNvPr>
          <p:cNvSpPr/>
          <p:nvPr/>
        </p:nvSpPr>
        <p:spPr>
          <a:xfrm>
            <a:off x="4702209" y="5334237"/>
            <a:ext cx="1479452" cy="3618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Solar Panels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C7CEEEC-47A2-4C01-9FC9-45042C8C0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98" y="457200"/>
            <a:ext cx="8349005" cy="220979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Eligible Improvements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0D021CF-E40D-453C-B249-733A338CB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000" y="1219201"/>
            <a:ext cx="8492502" cy="596871"/>
          </a:xfrm>
        </p:spPr>
        <p:txBody>
          <a:bodyPr>
            <a:normAutofit/>
          </a:bodyPr>
          <a:lstStyle/>
          <a:p>
            <a:pPr algn="ctr"/>
            <a:r>
              <a:rPr lang="en-US" sz="2200" dirty="0">
                <a:latin typeface="Avant Garde"/>
              </a:rPr>
              <a:t>Energy Savings, Renewable Energy or Water Efficiency</a:t>
            </a:r>
          </a:p>
        </p:txBody>
      </p:sp>
    </p:spTree>
    <p:extLst>
      <p:ext uri="{BB962C8B-B14F-4D97-AF65-F5344CB8AC3E}">
        <p14:creationId xmlns:p14="http://schemas.microsoft.com/office/powerpoint/2010/main" val="3823469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57BAF1-EEDD-4309-A7F9-758CE45CD9BC}"/>
              </a:ext>
            </a:extLst>
          </p:cNvPr>
          <p:cNvSpPr txBox="1"/>
          <p:nvPr/>
        </p:nvSpPr>
        <p:spPr>
          <a:xfrm>
            <a:off x="342900" y="2286001"/>
            <a:ext cx="8572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AutoNum type="arabicPeriod"/>
            </a:pPr>
            <a:r>
              <a:rPr lang="en-US" sz="2800" dirty="0">
                <a:cs typeface="Arial" panose="020B0604020202020204" pitchFamily="34" charset="0"/>
              </a:rPr>
              <a:t>Existing building upgrades (original intent for PACE)</a:t>
            </a:r>
          </a:p>
          <a:p>
            <a:pPr marL="971550" lvl="1" indent="-514350">
              <a:buAutoNum type="arabicPeriod"/>
            </a:pPr>
            <a:endParaRPr lang="en-US" sz="2800" dirty="0">
              <a:cs typeface="Arial" panose="020B0604020202020204" pitchFamily="34" charset="0"/>
            </a:endParaRPr>
          </a:p>
          <a:p>
            <a:pPr marL="971550" lvl="1" indent="-514350">
              <a:buAutoNum type="arabicPeriod"/>
            </a:pPr>
            <a:r>
              <a:rPr lang="en-US" sz="2800" dirty="0">
                <a:cs typeface="Arial" panose="020B0604020202020204" pitchFamily="34" charset="0"/>
              </a:rPr>
              <a:t>New construction or “gut rehabs”</a:t>
            </a:r>
          </a:p>
          <a:p>
            <a:pPr marL="971550" lvl="1" indent="-514350">
              <a:buAutoNum type="arabicPeriod"/>
            </a:pPr>
            <a:endParaRPr lang="en-US" sz="2800" dirty="0">
              <a:cs typeface="Arial" panose="020B0604020202020204" pitchFamily="34" charset="0"/>
            </a:endParaRPr>
          </a:p>
          <a:p>
            <a:pPr marL="971550" lvl="1" indent="-514350">
              <a:buAutoNum type="arabicPeriod"/>
            </a:pPr>
            <a:r>
              <a:rPr lang="en-US" sz="2800" dirty="0">
                <a:cs typeface="Arial" panose="020B0604020202020204" pitchFamily="34" charset="0"/>
              </a:rPr>
              <a:t>“Retroactive” PACE (i.e., refinancing with PACE)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84FA4282-0D5B-49B7-B17B-57D41889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84" y="1222008"/>
            <a:ext cx="7751429" cy="806817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How pace is used</a:t>
            </a:r>
          </a:p>
        </p:txBody>
      </p:sp>
    </p:spTree>
    <p:extLst>
      <p:ext uri="{BB962C8B-B14F-4D97-AF65-F5344CB8AC3E}">
        <p14:creationId xmlns:p14="http://schemas.microsoft.com/office/powerpoint/2010/main" val="280434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E556E7-5D29-4DC8-A099-1F8D65938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63" y="419450"/>
            <a:ext cx="7773074" cy="5243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17BA1B-D8E7-4181-B090-5942331D7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63" y="2679127"/>
            <a:ext cx="7773074" cy="14997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A27979-F326-4190-93DC-9DCE34023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453" y="384042"/>
            <a:ext cx="6355093" cy="608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8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A2FD28-F1AE-443A-A6B3-749EE4110B81}"/>
              </a:ext>
            </a:extLst>
          </p:cNvPr>
          <p:cNvSpPr txBox="1"/>
          <p:nvPr/>
        </p:nvSpPr>
        <p:spPr>
          <a:xfrm>
            <a:off x="357188" y="442913"/>
            <a:ext cx="8310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  <a:cs typeface="Avant Garde"/>
              </a:rPr>
              <a:t>BENEFITS TO PROPERTY OWNERS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D65669-F166-45E0-98E6-C008D313DB3B}"/>
              </a:ext>
            </a:extLst>
          </p:cNvPr>
          <p:cNvSpPr txBox="1"/>
          <p:nvPr/>
        </p:nvSpPr>
        <p:spPr>
          <a:xfrm>
            <a:off x="357188" y="1500188"/>
            <a:ext cx="53830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 No Down Payment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 No Personal Guarantee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 Preserves Credit Lines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 Fixed Rate/ Fixed Payment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 Long term: 10-30 years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Useful life of improvements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 Solves Split Incentives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Assessment pass-through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ant Garde"/>
              </a:rPr>
              <a:t> Transfers with Property Sale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09A438-BC84-46AC-A3F6-B7EDE25B5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972" y="5957557"/>
            <a:ext cx="2958056" cy="10687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0AA60A-6B23-4E89-B4E8-0AA38930F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015" y="1500188"/>
            <a:ext cx="2759684" cy="3612638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060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57201"/>
            <a:ext cx="9144000" cy="6925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ROOFTOP SOLAR: Covington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69913" y="1762918"/>
            <a:ext cx="7772400" cy="1187236"/>
          </a:xfrm>
        </p:spPr>
        <p:txBody>
          <a:bodyPr>
            <a:noAutofit/>
          </a:bodyPr>
          <a:lstStyle/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$750,000 PACE Loan; 1</a:t>
            </a:r>
            <a:r>
              <a:rPr lang="en-US" baseline="30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</a:t>
            </a:r>
            <a:r>
              <a:rPr lang="en-US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PACE project in KY (December 2015)</a:t>
            </a:r>
          </a:p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37% Annual Energy Savings along with other ECMs</a:t>
            </a:r>
          </a:p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20 Year EPAD Assessment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67CE1A-4678-461A-8839-9F171D68FBEB}"/>
              </a:ext>
            </a:extLst>
          </p:cNvPr>
          <p:cNvSpPr txBox="1"/>
          <p:nvPr/>
        </p:nvSpPr>
        <p:spPr>
          <a:xfrm>
            <a:off x="569914" y="1349823"/>
            <a:ext cx="15692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+mj-lt"/>
                <a:cs typeface="Arial"/>
              </a:rPr>
              <a:t>Key Points</a:t>
            </a:r>
            <a:r>
              <a:rPr lang="en-US" sz="2200" b="1" dirty="0">
                <a:latin typeface="Avant Garde"/>
                <a:cs typeface="Arial"/>
              </a:rPr>
              <a:t>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" y="2950154"/>
            <a:ext cx="7900416" cy="321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83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4014" y="457200"/>
            <a:ext cx="8355973" cy="220979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Rooftop solar: Morgan County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</a:b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ant Garde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B83090F-D511-475C-B22B-6BA28A8A8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9913" y="1762918"/>
            <a:ext cx="7772400" cy="1295065"/>
          </a:xfrm>
        </p:spPr>
        <p:txBody>
          <a:bodyPr>
            <a:normAutofit fontScale="92500" lnSpcReduction="20000"/>
          </a:bodyPr>
          <a:lstStyle/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160 KW PV Array, 488 panels; LED Retrofit, 677 fixtures</a:t>
            </a:r>
          </a:p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Corporate Sustainability Goals was initial motivation</a:t>
            </a:r>
          </a:p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Reduced business operating expenses by lowering energy expense</a:t>
            </a:r>
          </a:p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Solar Financial Benefits: Federal ITC and Accelerated Depreciation</a:t>
            </a:r>
          </a:p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342900" indent="-182880">
              <a:buSzPct val="75000"/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C2401-D815-4C42-BE1F-CC9B21C77201}"/>
              </a:ext>
            </a:extLst>
          </p:cNvPr>
          <p:cNvSpPr txBox="1"/>
          <p:nvPr/>
        </p:nvSpPr>
        <p:spPr>
          <a:xfrm>
            <a:off x="569914" y="1349823"/>
            <a:ext cx="15692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+mj-lt"/>
                <a:cs typeface="Arial"/>
              </a:rPr>
              <a:t>Key Points</a:t>
            </a:r>
            <a:r>
              <a:rPr lang="en-US" sz="2200" b="1" dirty="0">
                <a:latin typeface="Avant Garde"/>
                <a:cs typeface="Arial"/>
              </a:rPr>
              <a:t>: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4" y="3168799"/>
            <a:ext cx="7435054" cy="323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47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E9E7A5-255D-4B88-9B68-9785C320E47E}"/>
              </a:ext>
            </a:extLst>
          </p:cNvPr>
          <p:cNvSpPr txBox="1">
            <a:spLocks/>
          </p:cNvSpPr>
          <p:nvPr/>
        </p:nvSpPr>
        <p:spPr>
          <a:xfrm>
            <a:off x="1327247" y="4096827"/>
            <a:ext cx="3970297" cy="10800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514350">
              <a:spcAft>
                <a:spcPts val="338"/>
              </a:spcAft>
            </a:pPr>
            <a:r>
              <a:rPr lang="en-US" sz="2475" dirty="0">
                <a:solidFill>
                  <a:srgbClr val="FFFFFF"/>
                </a:solidFill>
                <a:latin typeface="Calibri Light" panose="020F0302020204030204"/>
              </a:rPr>
              <a:t> </a:t>
            </a:r>
          </a:p>
          <a:p>
            <a:pPr algn="r" defTabSz="514350">
              <a:spcAft>
                <a:spcPts val="338"/>
              </a:spcAft>
            </a:pPr>
            <a:r>
              <a:rPr lang="en-US" sz="2475" dirty="0" err="1">
                <a:solidFill>
                  <a:srgbClr val="FFFFFF"/>
                </a:solidFill>
                <a:latin typeface="Calibri Light" panose="020F0302020204030204"/>
              </a:rPr>
              <a:t>Springhurst</a:t>
            </a:r>
            <a:r>
              <a:rPr lang="en-US" sz="2475" dirty="0">
                <a:solidFill>
                  <a:srgbClr val="FFFFFF"/>
                </a:solidFill>
                <a:latin typeface="Calibri Light" panose="020F0302020204030204"/>
              </a:rPr>
              <a:t> Tennis Club</a:t>
            </a:r>
          </a:p>
        </p:txBody>
      </p:sp>
      <p:pic>
        <p:nvPicPr>
          <p:cNvPr id="2050" name="Picture 2" descr="Tennis Club 3">
            <a:extLst>
              <a:ext uri="{FF2B5EF4-FFF2-40B4-BE49-F238E27FC236}">
                <a16:creationId xmlns:a16="http://schemas.microsoft.com/office/drawing/2014/main" id="{6E8B4099-A6C1-487A-9201-DE428590C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7" r="1" b="3494"/>
          <a:stretch/>
        </p:blipFill>
        <p:spPr bwMode="auto">
          <a:xfrm>
            <a:off x="1327245" y="1681163"/>
            <a:ext cx="3970298" cy="23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33666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5BBAAC-A184-4160-B774-CF0997B7E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8191" y="1681163"/>
            <a:ext cx="2408564" cy="3495675"/>
          </a:xfrm>
          <a:solidFill>
            <a:schemeClr val="accent6"/>
          </a:solidFill>
        </p:spPr>
        <p:txBody>
          <a:bodyPr vert="horz" lIns="51435" tIns="25718" rIns="51435" bIns="25718" rtlCol="0" anchor="ctr">
            <a:normAutofit/>
          </a:bodyPr>
          <a:lstStyle/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Property Type:</a:t>
            </a:r>
          </a:p>
          <a:p>
            <a:pPr marL="0"/>
            <a:r>
              <a:rPr lang="en-US" sz="1125" dirty="0">
                <a:solidFill>
                  <a:srgbClr val="FFFFFF"/>
                </a:solidFill>
              </a:rPr>
              <a:t>Fitness Center</a:t>
            </a:r>
          </a:p>
          <a:p>
            <a:pPr marL="0" indent="0">
              <a:buNone/>
            </a:pPr>
            <a:endParaRPr lang="en-US" sz="844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Lender:</a:t>
            </a:r>
          </a:p>
          <a:p>
            <a:r>
              <a:rPr lang="en-US" sz="1125" dirty="0">
                <a:solidFill>
                  <a:srgbClr val="FFFFFF"/>
                </a:solidFill>
              </a:rPr>
              <a:t>Imperial Ridge (FNA Lever)</a:t>
            </a:r>
          </a:p>
          <a:p>
            <a:pPr marL="0"/>
            <a:endParaRPr lang="en-US" sz="844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Improvement Projects:</a:t>
            </a:r>
          </a:p>
          <a:p>
            <a:r>
              <a:rPr lang="en-US" sz="1125" dirty="0">
                <a:solidFill>
                  <a:srgbClr val="FFFFFF"/>
                </a:solidFill>
              </a:rPr>
              <a:t>LED lighting retrofits</a:t>
            </a:r>
          </a:p>
          <a:p>
            <a:r>
              <a:rPr lang="en-US" sz="1125" dirty="0">
                <a:solidFill>
                  <a:srgbClr val="FFFFFF"/>
                </a:solidFill>
              </a:rPr>
              <a:t>HVAC upgrades</a:t>
            </a:r>
          </a:p>
          <a:p>
            <a:pPr marL="0" indent="0">
              <a:buNone/>
            </a:pPr>
            <a:endParaRPr lang="en-US" sz="844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Loan Amount:</a:t>
            </a:r>
          </a:p>
          <a:p>
            <a:pPr marL="0"/>
            <a:r>
              <a:rPr lang="en-US" sz="1125" dirty="0">
                <a:solidFill>
                  <a:srgbClr val="FFFFFF"/>
                </a:solidFill>
              </a:rPr>
              <a:t>$403,750.56 (15-year term)</a:t>
            </a:r>
          </a:p>
          <a:p>
            <a:pPr marL="0" indent="0">
              <a:buNone/>
            </a:pPr>
            <a:endParaRPr lang="en-US" sz="112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03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E9E7A5-255D-4B88-9B68-9785C320E47E}"/>
              </a:ext>
            </a:extLst>
          </p:cNvPr>
          <p:cNvSpPr txBox="1">
            <a:spLocks/>
          </p:cNvSpPr>
          <p:nvPr/>
        </p:nvSpPr>
        <p:spPr>
          <a:xfrm>
            <a:off x="1327247" y="4096827"/>
            <a:ext cx="3970297" cy="1080013"/>
          </a:xfrm>
          <a:prstGeom prst="rect">
            <a:avLst/>
          </a:prstGeom>
          <a:solidFill>
            <a:srgbClr val="1E181A"/>
          </a:solidFill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514350">
              <a:spcAft>
                <a:spcPts val="338"/>
              </a:spcAft>
            </a:pPr>
            <a:r>
              <a:rPr lang="en-US" sz="225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</a:p>
          <a:p>
            <a:pPr algn="r" defTabSz="514350">
              <a:spcAft>
                <a:spcPts val="338"/>
              </a:spcAft>
            </a:pPr>
            <a:r>
              <a:rPr lang="en-US" sz="2025" dirty="0">
                <a:solidFill>
                  <a:srgbClr val="FFFFFF"/>
                </a:solidFill>
                <a:latin typeface="Calibri Light" panose="020F0302020204030204"/>
              </a:rPr>
              <a:t>Christ Church United Methodist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5BBAAC-A184-4160-B774-CF0997B7E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8191" y="1664570"/>
            <a:ext cx="2408564" cy="3495675"/>
          </a:xfrm>
          <a:solidFill>
            <a:schemeClr val="accent6"/>
          </a:solidFill>
        </p:spPr>
        <p:txBody>
          <a:bodyPr vert="horz" lIns="51435" tIns="25718" rIns="51435" bIns="25718" rtlCol="0" anchor="ctr">
            <a:normAutofit/>
          </a:bodyPr>
          <a:lstStyle/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Property Type:</a:t>
            </a:r>
          </a:p>
          <a:p>
            <a:pPr marL="0"/>
            <a:r>
              <a:rPr lang="en-US" sz="1125" dirty="0">
                <a:solidFill>
                  <a:srgbClr val="FFFFFF"/>
                </a:solidFill>
              </a:rPr>
              <a:t>House of worship</a:t>
            </a:r>
          </a:p>
          <a:p>
            <a:pPr marL="0"/>
            <a:endParaRPr lang="en-US" sz="1125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Lender:</a:t>
            </a:r>
          </a:p>
          <a:p>
            <a:r>
              <a:rPr lang="en-US" sz="1125" dirty="0">
                <a:solidFill>
                  <a:srgbClr val="FFFFFF"/>
                </a:solidFill>
              </a:rPr>
              <a:t>Citizens Union Bank</a:t>
            </a:r>
          </a:p>
          <a:p>
            <a:pPr marL="0" indent="0">
              <a:buNone/>
            </a:pPr>
            <a:endParaRPr lang="en-US" sz="1125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Improvement Projects:</a:t>
            </a:r>
          </a:p>
          <a:p>
            <a:r>
              <a:rPr lang="en-US" sz="1125" dirty="0">
                <a:solidFill>
                  <a:srgbClr val="FFFFFF"/>
                </a:solidFill>
              </a:rPr>
              <a:t>High-efficiency HVAC system</a:t>
            </a:r>
          </a:p>
          <a:p>
            <a:r>
              <a:rPr lang="en-US" sz="1125" dirty="0">
                <a:solidFill>
                  <a:srgbClr val="FFFFFF"/>
                </a:solidFill>
              </a:rPr>
              <a:t>LED lighting retrofits</a:t>
            </a:r>
          </a:p>
          <a:p>
            <a:pPr marL="0" indent="0">
              <a:buNone/>
            </a:pPr>
            <a:endParaRPr lang="en-US" sz="1463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Loan Amount:</a:t>
            </a:r>
          </a:p>
          <a:p>
            <a:pPr marL="0"/>
            <a:r>
              <a:rPr lang="en-US" sz="1125" dirty="0">
                <a:solidFill>
                  <a:srgbClr val="FFFFFF"/>
                </a:solidFill>
              </a:rPr>
              <a:t>$477,016 (20-year term)</a:t>
            </a:r>
          </a:p>
          <a:p>
            <a:pPr marL="0"/>
            <a:endParaRPr lang="en-US" sz="1125" dirty="0">
              <a:solidFill>
                <a:srgbClr val="FFFFFF"/>
              </a:solidFill>
            </a:endParaRPr>
          </a:p>
        </p:txBody>
      </p:sp>
      <p:pic>
        <p:nvPicPr>
          <p:cNvPr id="1026" name="Picture 2" descr="CCUM_1">
            <a:extLst>
              <a:ext uri="{FF2B5EF4-FFF2-40B4-BE49-F238E27FC236}">
                <a16:creationId xmlns:a16="http://schemas.microsoft.com/office/drawing/2014/main" id="{F6A56AEF-CC57-426A-9BCC-E6896517B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7352" r="5775" b="15331"/>
          <a:stretch/>
        </p:blipFill>
        <p:spPr bwMode="auto">
          <a:xfrm>
            <a:off x="1327247" y="1681164"/>
            <a:ext cx="3970297" cy="234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6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144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715DB97A-A6EE-4EB2-9FAE-0E299CB04C4F}"/>
              </a:ext>
            </a:extLst>
          </p:cNvPr>
          <p:cNvSpPr txBox="1">
            <a:spLocks/>
          </p:cNvSpPr>
          <p:nvPr/>
        </p:nvSpPr>
        <p:spPr>
          <a:xfrm>
            <a:off x="1143000" y="1107576"/>
            <a:ext cx="6857999" cy="508052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spc="200">
                <a:solidFill>
                  <a:srgbClr val="1E89BF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algn="ctr"/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hospitality: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woodford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 county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2EC2D-5745-413D-B327-4E1C10684A84}"/>
              </a:ext>
            </a:extLst>
          </p:cNvPr>
          <p:cNvSpPr txBox="1"/>
          <p:nvPr/>
        </p:nvSpPr>
        <p:spPr>
          <a:xfrm>
            <a:off x="1621596" y="1743077"/>
            <a:ext cx="309132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1650" b="1" dirty="0">
                <a:solidFill>
                  <a:prstClr val="black"/>
                </a:solidFill>
                <a:latin typeface="Calibri"/>
                <a:cs typeface="Arial"/>
              </a:rPr>
              <a:t>Key Points  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42648F2-7895-4E44-8988-BBA2F6D6891D}"/>
              </a:ext>
            </a:extLst>
          </p:cNvPr>
          <p:cNvSpPr txBox="1">
            <a:spLocks/>
          </p:cNvSpPr>
          <p:nvPr/>
        </p:nvSpPr>
        <p:spPr>
          <a:xfrm>
            <a:off x="1621596" y="2066242"/>
            <a:ext cx="5447420" cy="943659"/>
          </a:xfrm>
          <a:prstGeom prst="rect">
            <a:avLst/>
          </a:prstGeom>
        </p:spPr>
        <p:txBody>
          <a:bodyPr vert="horz" lIns="51435" tIns="25718" rIns="51435" bIns="25718" rtlCol="0" anchor="t" anchorCtr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011F54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13716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Created the Woodford County EPAD</a:t>
            </a:r>
          </a:p>
          <a:p>
            <a:pPr marL="257175" indent="-13716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1</a:t>
            </a:r>
            <a:r>
              <a:rPr lang="en-US" sz="1500" baseline="300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st</a:t>
            </a: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en-US" sz="1500" u="sng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Retroactive</a:t>
            </a: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 PACE deal in KY</a:t>
            </a:r>
          </a:p>
          <a:p>
            <a:pPr marL="257175" indent="-13716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$3M PACE loan</a:t>
            </a:r>
          </a:p>
          <a:p>
            <a:pPr marL="160728" indent="-160728" defTabSz="257175">
              <a:buSzPct val="75000"/>
              <a:buFont typeface="Wingdings" panose="05000000000000000000" pitchFamily="2" charset="2"/>
              <a:buChar char="§"/>
              <a:defRPr/>
            </a:pPr>
            <a:endParaRPr lang="en-US" sz="150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D75B1-ED5B-4266-85BB-5FB1F0C5DA9B}"/>
              </a:ext>
            </a:extLst>
          </p:cNvPr>
          <p:cNvSpPr txBox="1"/>
          <p:nvPr/>
        </p:nvSpPr>
        <p:spPr>
          <a:xfrm>
            <a:off x="4400551" y="3137349"/>
            <a:ext cx="3506026" cy="1206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1500" b="1" dirty="0">
                <a:solidFill>
                  <a:prstClr val="black"/>
                </a:solidFill>
                <a:latin typeface="Calibri"/>
                <a:cs typeface="Arial"/>
              </a:rPr>
              <a:t>Energy Improvements: </a:t>
            </a:r>
          </a:p>
          <a:p>
            <a:pPr marL="257175" indent="-137160" defTabSz="34290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Building Envelope</a:t>
            </a:r>
          </a:p>
          <a:p>
            <a:pPr marL="257175" indent="-137160" defTabSz="34290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LED Lighting</a:t>
            </a:r>
          </a:p>
          <a:p>
            <a:pPr marL="257175" indent="-137160" defTabSz="34290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HVAC / Automation / Controls</a:t>
            </a:r>
          </a:p>
          <a:p>
            <a:pPr defTabSz="342900"/>
            <a:endParaRPr lang="en-US" sz="1238" dirty="0">
              <a:solidFill>
                <a:srgbClr val="011F54"/>
              </a:solidFill>
              <a:latin typeface="Calibri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1" y="3137350"/>
            <a:ext cx="2596242" cy="185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39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E9E7A5-255D-4B88-9B68-9785C320E47E}"/>
              </a:ext>
            </a:extLst>
          </p:cNvPr>
          <p:cNvSpPr txBox="1">
            <a:spLocks/>
          </p:cNvSpPr>
          <p:nvPr/>
        </p:nvSpPr>
        <p:spPr>
          <a:xfrm>
            <a:off x="1327247" y="4096827"/>
            <a:ext cx="3970297" cy="1080013"/>
          </a:xfrm>
          <a:prstGeom prst="rect">
            <a:avLst/>
          </a:prstGeom>
          <a:solidFill>
            <a:srgbClr val="266869"/>
          </a:solidFill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514350">
              <a:spcAft>
                <a:spcPts val="338"/>
              </a:spcAft>
            </a:pPr>
            <a:r>
              <a:rPr lang="en-US" sz="2475" dirty="0">
                <a:solidFill>
                  <a:srgbClr val="FFFFFF"/>
                </a:solidFill>
                <a:latin typeface="Calibri Light" panose="020F0302020204030204"/>
              </a:rPr>
              <a:t> </a:t>
            </a:r>
          </a:p>
          <a:p>
            <a:pPr algn="r" defTabSz="514350">
              <a:spcAft>
                <a:spcPts val="338"/>
              </a:spcAft>
            </a:pPr>
            <a:r>
              <a:rPr lang="en-US" sz="2475" dirty="0">
                <a:solidFill>
                  <a:srgbClr val="FFFFFF"/>
                </a:solidFill>
                <a:latin typeface="Calibri Light" panose="020F0302020204030204"/>
              </a:rPr>
              <a:t>La Quinta Del Sol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5BBAAC-A184-4160-B774-CF0997B7E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8191" y="1664570"/>
            <a:ext cx="2408564" cy="3495675"/>
          </a:xfrm>
          <a:solidFill>
            <a:schemeClr val="accent6"/>
          </a:solidFill>
        </p:spPr>
        <p:txBody>
          <a:bodyPr vert="horz" lIns="51435" tIns="25718" rIns="51435" bIns="25718" rtlCol="0" anchor="ctr">
            <a:normAutofit/>
          </a:bodyPr>
          <a:lstStyle/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Property Type:</a:t>
            </a:r>
          </a:p>
          <a:p>
            <a:pPr marL="0"/>
            <a:r>
              <a:rPr lang="en-US" sz="1125" dirty="0">
                <a:solidFill>
                  <a:srgbClr val="FFFFFF"/>
                </a:solidFill>
              </a:rPr>
              <a:t>94-room hotel</a:t>
            </a:r>
          </a:p>
          <a:p>
            <a:pPr marL="0" indent="0">
              <a:buNone/>
            </a:pPr>
            <a:endParaRPr lang="en-US" sz="844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Lender:</a:t>
            </a:r>
          </a:p>
          <a:p>
            <a:r>
              <a:rPr lang="en-US" sz="1125" dirty="0">
                <a:solidFill>
                  <a:srgbClr val="FFFFFF"/>
                </a:solidFill>
              </a:rPr>
              <a:t>PACE Equity</a:t>
            </a:r>
          </a:p>
          <a:p>
            <a:pPr marL="0"/>
            <a:endParaRPr lang="en-US" sz="844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Improvement Projects:</a:t>
            </a:r>
          </a:p>
          <a:p>
            <a:r>
              <a:rPr lang="en-US" sz="1125" dirty="0">
                <a:solidFill>
                  <a:srgbClr val="FFFFFF"/>
                </a:solidFill>
              </a:rPr>
              <a:t>High-efficiency HVAC system</a:t>
            </a:r>
          </a:p>
          <a:p>
            <a:r>
              <a:rPr lang="en-US" sz="1125" dirty="0">
                <a:solidFill>
                  <a:srgbClr val="FFFFFF"/>
                </a:solidFill>
              </a:rPr>
              <a:t>Building envelope</a:t>
            </a:r>
          </a:p>
          <a:p>
            <a:r>
              <a:rPr lang="en-US" sz="1125" b="1" u="sng" dirty="0">
                <a:solidFill>
                  <a:srgbClr val="FFFFFF"/>
                </a:solidFill>
              </a:rPr>
              <a:t>52 solar panels</a:t>
            </a:r>
          </a:p>
          <a:p>
            <a:r>
              <a:rPr lang="en-US" sz="1125" b="1" u="sng" dirty="0">
                <a:solidFill>
                  <a:srgbClr val="FFFFFF"/>
                </a:solidFill>
              </a:rPr>
              <a:t>20 windmills</a:t>
            </a:r>
            <a:endParaRPr lang="en-US" sz="1125" b="1" u="sng" dirty="0"/>
          </a:p>
          <a:p>
            <a:pPr marL="0" indent="0">
              <a:buNone/>
            </a:pPr>
            <a:endParaRPr lang="en-US" sz="844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463" b="1" dirty="0">
                <a:solidFill>
                  <a:srgbClr val="FFFFFF"/>
                </a:solidFill>
              </a:rPr>
              <a:t>Loan Amount:</a:t>
            </a:r>
          </a:p>
          <a:p>
            <a:pPr marL="0"/>
            <a:r>
              <a:rPr lang="en-US" sz="1125" dirty="0">
                <a:solidFill>
                  <a:srgbClr val="FFFFFF"/>
                </a:solidFill>
              </a:rPr>
              <a:t>$1,745,737 (25-year term)</a:t>
            </a:r>
          </a:p>
          <a:p>
            <a:pPr marL="0"/>
            <a:endParaRPr lang="en-US" sz="1125" dirty="0">
              <a:solidFill>
                <a:srgbClr val="FFFFFF"/>
              </a:solidFill>
            </a:endParaRPr>
          </a:p>
        </p:txBody>
      </p:sp>
      <p:pic>
        <p:nvPicPr>
          <p:cNvPr id="5" name="Picture 2" descr="Sachi Pic 2">
            <a:extLst>
              <a:ext uri="{FF2B5EF4-FFF2-40B4-BE49-F238E27FC236}">
                <a16:creationId xmlns:a16="http://schemas.microsoft.com/office/drawing/2014/main" id="{DD537306-32FF-4C20-989A-40655A8B7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r="1963"/>
          <a:stretch/>
        </p:blipFill>
        <p:spPr bwMode="auto">
          <a:xfrm>
            <a:off x="1327245" y="1681163"/>
            <a:ext cx="3970298" cy="23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33666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742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715DB97A-A6EE-4EB2-9FAE-0E299CB04C4F}"/>
              </a:ext>
            </a:extLst>
          </p:cNvPr>
          <p:cNvSpPr txBox="1">
            <a:spLocks/>
          </p:cNvSpPr>
          <p:nvPr/>
        </p:nvSpPr>
        <p:spPr>
          <a:xfrm>
            <a:off x="1143000" y="1107576"/>
            <a:ext cx="6857999" cy="508052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spc="200">
                <a:solidFill>
                  <a:srgbClr val="1E89BF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algn="ctr"/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hospitality: Fayette county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2EC2D-5745-413D-B327-4E1C10684A84}"/>
              </a:ext>
            </a:extLst>
          </p:cNvPr>
          <p:cNvSpPr txBox="1"/>
          <p:nvPr/>
        </p:nvSpPr>
        <p:spPr>
          <a:xfrm>
            <a:off x="1621596" y="1743077"/>
            <a:ext cx="309132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1650" b="1" dirty="0">
                <a:solidFill>
                  <a:prstClr val="black"/>
                </a:solidFill>
                <a:latin typeface="Calibri"/>
                <a:cs typeface="Arial"/>
              </a:rPr>
              <a:t>Key Points  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42648F2-7895-4E44-8988-BBA2F6D6891D}"/>
              </a:ext>
            </a:extLst>
          </p:cNvPr>
          <p:cNvSpPr txBox="1">
            <a:spLocks/>
          </p:cNvSpPr>
          <p:nvPr/>
        </p:nvSpPr>
        <p:spPr>
          <a:xfrm>
            <a:off x="1621596" y="2066242"/>
            <a:ext cx="5447420" cy="943659"/>
          </a:xfrm>
          <a:prstGeom prst="rect">
            <a:avLst/>
          </a:prstGeom>
        </p:spPr>
        <p:txBody>
          <a:bodyPr vert="horz" lIns="51435" tIns="25718" rIns="51435" bIns="25718" rtlCol="0" anchor="t" anchorCtr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011F54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13716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Largest PACE loan in KY to date</a:t>
            </a:r>
          </a:p>
          <a:p>
            <a:pPr marL="257175" indent="-13716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$8M PACE Loan ($40M total capital stack)</a:t>
            </a:r>
          </a:p>
          <a:p>
            <a:pPr marL="257175" indent="-13716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Combined with an </a:t>
            </a:r>
            <a:r>
              <a:rPr lang="en-US" sz="1500" u="sng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Industrial Revenue Bond (IRB)</a:t>
            </a:r>
          </a:p>
          <a:p>
            <a:pPr marL="160728" indent="-160728" defTabSz="257175">
              <a:buSzPct val="75000"/>
              <a:buFont typeface="Wingdings" panose="05000000000000000000" pitchFamily="2" charset="2"/>
              <a:buChar char="§"/>
              <a:defRPr/>
            </a:pPr>
            <a:endParaRPr lang="en-US" sz="150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D75B1-ED5B-4266-85BB-5FB1F0C5DA9B}"/>
              </a:ext>
            </a:extLst>
          </p:cNvPr>
          <p:cNvSpPr txBox="1"/>
          <p:nvPr/>
        </p:nvSpPr>
        <p:spPr>
          <a:xfrm>
            <a:off x="4400551" y="3137349"/>
            <a:ext cx="3506026" cy="1206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1500" b="1" dirty="0">
                <a:solidFill>
                  <a:prstClr val="black"/>
                </a:solidFill>
                <a:latin typeface="Calibri"/>
                <a:cs typeface="Arial"/>
              </a:rPr>
              <a:t>Energy Improvements: </a:t>
            </a:r>
          </a:p>
          <a:p>
            <a:pPr marL="257175" indent="-137160" defTabSz="34290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Building Envelope (ICF construction)</a:t>
            </a:r>
          </a:p>
          <a:p>
            <a:pPr marL="257175" indent="-137160" defTabSz="34290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LED Lighting</a:t>
            </a:r>
          </a:p>
          <a:p>
            <a:pPr marL="257175" indent="-137160" defTabSz="342900">
              <a:spcBef>
                <a:spcPts val="18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HVAC / Automation / Controls</a:t>
            </a:r>
          </a:p>
          <a:p>
            <a:pPr defTabSz="342900"/>
            <a:endParaRPr lang="en-US" sz="1238" dirty="0">
              <a:solidFill>
                <a:srgbClr val="011F54"/>
              </a:solidFill>
              <a:latin typeface="Calibri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472" y="3011630"/>
            <a:ext cx="2452271" cy="210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21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E556E7-5D29-4DC8-A099-1F8D65938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63" y="419450"/>
            <a:ext cx="7773074" cy="5243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17BA1B-D8E7-4181-B090-5942331D7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63" y="2679127"/>
            <a:ext cx="7773074" cy="14997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A27979-F326-4190-93DC-9DCE34023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453" y="384042"/>
            <a:ext cx="6355093" cy="608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40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57BAF1-EEDD-4309-A7F9-758CE45CD9BC}"/>
              </a:ext>
            </a:extLst>
          </p:cNvPr>
          <p:cNvSpPr txBox="1"/>
          <p:nvPr/>
        </p:nvSpPr>
        <p:spPr>
          <a:xfrm>
            <a:off x="342900" y="2286001"/>
            <a:ext cx="8572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800" dirty="0">
                <a:cs typeface="Arial" panose="020B0604020202020204" pitchFamily="34" charset="0"/>
              </a:rPr>
              <a:t>Chris Jones</a:t>
            </a:r>
          </a:p>
          <a:p>
            <a:pPr lvl="1" algn="ctr"/>
            <a:r>
              <a:rPr lang="en-US" sz="2800" dirty="0">
                <a:cs typeface="Arial" panose="020B0604020202020204" pitchFamily="34" charset="0"/>
              </a:rPr>
              <a:t>Program Manager</a:t>
            </a:r>
          </a:p>
          <a:p>
            <a:pPr lvl="1" algn="ctr"/>
            <a:endParaRPr lang="en-US" sz="2800" dirty="0">
              <a:cs typeface="Arial" panose="020B0604020202020204" pitchFamily="34" charset="0"/>
            </a:endParaRPr>
          </a:p>
          <a:p>
            <a:pPr lvl="1" algn="ctr"/>
            <a:r>
              <a:rPr lang="en-US" sz="2800" dirty="0">
                <a:cs typeface="Arial" panose="020B0604020202020204" pitchFamily="34" charset="0"/>
              </a:rPr>
              <a:t>859.468.5598</a:t>
            </a:r>
          </a:p>
          <a:p>
            <a:pPr lvl="1" algn="ctr"/>
            <a:r>
              <a:rPr lang="en-US" sz="2800" dirty="0">
                <a:cs typeface="Arial" panose="020B0604020202020204" pitchFamily="34" charset="0"/>
                <a:hlinkClick r:id="rId2"/>
              </a:rPr>
              <a:t>cjones@kypace.org</a:t>
            </a:r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84FA4282-0D5B-49B7-B17B-57D41889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84" y="1222008"/>
            <a:ext cx="7751429" cy="1156874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 Garde"/>
              </a:rPr>
              <a:t>Contact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897" y="2286001"/>
            <a:ext cx="1385475" cy="138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30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H_PACE_DMM 5-25-2018" id="{1074C498-118C-4E7D-AE66-F2BBB69A011F}" vid="{319D5BC6-CFBA-429B-BFB1-72698121C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25993</TotalTime>
  <Words>878</Words>
  <Application>Microsoft Office PowerPoint</Application>
  <PresentationFormat>On-screen Show (4:3)</PresentationFormat>
  <Paragraphs>193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Avant Garde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Eligible Improvements</vt:lpstr>
      <vt:lpstr>How pace is used</vt:lpstr>
      <vt:lpstr>PowerPoint Presentation</vt:lpstr>
      <vt:lpstr>PowerPoint Presentation</vt:lpstr>
      <vt:lpstr>ROOFTOP SOLAR: Covington</vt:lpstr>
      <vt:lpstr>Rooftop solar: Morgan County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Robeson</dc:creator>
  <cp:lastModifiedBy>Jones, Christopher</cp:lastModifiedBy>
  <cp:revision>259</cp:revision>
  <cp:lastPrinted>2023-09-19T13:27:06Z</cp:lastPrinted>
  <dcterms:created xsi:type="dcterms:W3CDTF">2018-05-28T22:47:55Z</dcterms:created>
  <dcterms:modified xsi:type="dcterms:W3CDTF">2024-05-23T15:38:12Z</dcterms:modified>
</cp:coreProperties>
</file>