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287000" cx="18288000"/>
  <p:notesSz cx="18288000" cy="10287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r:id="rId17" roundtripDataSignature="AMtx7mher/q3CDTZgK7uJSG406Xmn8a0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customschemas.google.com/relationships/presentationmetadata" Target="meta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1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2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3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4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5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5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6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6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7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7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8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8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9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9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0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0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1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type="title"/>
          </p:nvPr>
        </p:nvSpPr>
        <p:spPr>
          <a:xfrm>
            <a:off x="482262" y="132085"/>
            <a:ext cx="17323474" cy="2346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7750">
                <a:solidFill>
                  <a:srgbClr val="0057A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10" type="dt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>
  <p:cSld name="Title and Content">
    <p:bg>
      <p:bgPr>
        <a:solidFill>
          <a:schemeClr val="lt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4321373" y="7198435"/>
            <a:ext cx="3686166" cy="284797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4"/>
          <p:cNvSpPr txBox="1"/>
          <p:nvPr>
            <p:ph type="title"/>
          </p:nvPr>
        </p:nvSpPr>
        <p:spPr>
          <a:xfrm>
            <a:off x="482262" y="132085"/>
            <a:ext cx="17323474" cy="2346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7750">
                <a:solidFill>
                  <a:srgbClr val="0057A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" type="body"/>
          </p:nvPr>
        </p:nvSpPr>
        <p:spPr>
          <a:xfrm>
            <a:off x="1527786" y="2979342"/>
            <a:ext cx="8903970" cy="50806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7100">
                <a:solidFill>
                  <a:srgbClr val="0057A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1" type="ft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0" type="dt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4"/>
          <p:cNvSpPr txBox="1"/>
          <p:nvPr>
            <p:ph idx="12" type="sldNum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/>
          <p:nvPr>
            <p:ph idx="11" type="ft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0" type="dt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2" type="sldNum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/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7750">
                <a:solidFill>
                  <a:srgbClr val="0057A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" type="subTitle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7100">
                <a:solidFill>
                  <a:srgbClr val="0057A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6"/>
          <p:cNvSpPr txBox="1"/>
          <p:nvPr>
            <p:ph idx="11" type="ft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0" type="dt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2" type="sldNum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/>
          <p:nvPr>
            <p:ph type="title"/>
          </p:nvPr>
        </p:nvSpPr>
        <p:spPr>
          <a:xfrm>
            <a:off x="482262" y="132085"/>
            <a:ext cx="17323474" cy="2346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7750">
                <a:solidFill>
                  <a:srgbClr val="0057A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" type="body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7"/>
          <p:cNvSpPr txBox="1"/>
          <p:nvPr>
            <p:ph idx="2" type="body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7"/>
          <p:cNvSpPr txBox="1"/>
          <p:nvPr>
            <p:ph idx="11" type="ft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0" type="dt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2" type="sldNum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482262" y="132085"/>
            <a:ext cx="17323474" cy="2346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7750" u="none" cap="none" strike="noStrike">
                <a:solidFill>
                  <a:srgbClr val="0057A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1527786" y="2979342"/>
            <a:ext cx="8903970" cy="50806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7100" u="none" cap="none" strike="noStrike">
                <a:solidFill>
                  <a:srgbClr val="0057A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1" type="ft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" name="Google Shape;9;p12"/>
          <p:cNvSpPr txBox="1"/>
          <p:nvPr>
            <p:ph idx="10" type="dt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Relationship Id="rId4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jp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6999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"/>
          <p:cNvSpPr txBox="1"/>
          <p:nvPr>
            <p:ph type="title"/>
          </p:nvPr>
        </p:nvSpPr>
        <p:spPr>
          <a:xfrm>
            <a:off x="482262" y="132085"/>
            <a:ext cx="17323474" cy="2346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82650">
            <a:spAutoFit/>
          </a:bodyPr>
          <a:lstStyle/>
          <a:p>
            <a:pPr indent="0" lvl="0" marL="78860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00">
                <a:solidFill>
                  <a:srgbClr val="404040"/>
                </a:solidFill>
              </a:rPr>
              <a:t>Sustainable Tourism</a:t>
            </a:r>
            <a:endParaRPr sz="8200"/>
          </a:p>
        </p:txBody>
      </p:sp>
      <p:pic>
        <p:nvPicPr>
          <p:cNvPr id="46" name="Google Shape;4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881495" y="8672096"/>
            <a:ext cx="1171574" cy="1171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4543"/>
            <a:ext cx="2085974" cy="10192126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2"/>
          <p:cNvSpPr txBox="1"/>
          <p:nvPr>
            <p:ph type="title"/>
          </p:nvPr>
        </p:nvSpPr>
        <p:spPr>
          <a:xfrm>
            <a:off x="7369844" y="132085"/>
            <a:ext cx="6647815" cy="11487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7350">
                <a:latin typeface="Times New Roman"/>
                <a:ea typeface="Times New Roman"/>
                <a:cs typeface="Times New Roman"/>
                <a:sym typeface="Times New Roman"/>
              </a:rPr>
              <a:t>What is VisitLEX</a:t>
            </a:r>
            <a:endParaRPr sz="73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" name="Google Shape;53;p2"/>
          <p:cNvSpPr txBox="1"/>
          <p:nvPr/>
        </p:nvSpPr>
        <p:spPr>
          <a:xfrm>
            <a:off x="3139494" y="2547314"/>
            <a:ext cx="9575700" cy="61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984250" rtl="0" algn="l">
              <a:lnSpc>
                <a:spcPct val="1163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50">
                <a:solidFill>
                  <a:srgbClr val="0057A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VisitLEX is the destination marketing organization for the city of Lexington.</a:t>
            </a:r>
            <a:endParaRPr sz="43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070"/>
              </a:spcBef>
              <a:spcAft>
                <a:spcPts val="0"/>
              </a:spcAft>
              <a:buNone/>
            </a:pPr>
            <a:r>
              <a:t/>
            </a:r>
            <a:endParaRPr sz="43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marR="5080" rtl="0" algn="l">
              <a:lnSpc>
                <a:spcPct val="1163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50">
                <a:solidFill>
                  <a:srgbClr val="0057A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VisitLEX’s mission is to inspire travel to Lexington’s Bluegrass Region for business and leisure visitors to positively impact economic development and improve residents’ quality of life.</a:t>
            </a:r>
            <a:endParaRPr sz="43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4" name="Google Shape;5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95910" y="2547336"/>
            <a:ext cx="5192089" cy="73437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"/>
          <p:cNvSpPr txBox="1"/>
          <p:nvPr>
            <p:ph type="title"/>
          </p:nvPr>
        </p:nvSpPr>
        <p:spPr>
          <a:xfrm>
            <a:off x="482262" y="132085"/>
            <a:ext cx="17323474" cy="2346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51775">
            <a:spAutoFit/>
          </a:bodyPr>
          <a:lstStyle/>
          <a:p>
            <a:pPr indent="0" lvl="0" marL="32099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50"/>
              <a:t>What is Sustainable Tourism</a:t>
            </a:r>
            <a:endParaRPr sz="6950"/>
          </a:p>
        </p:txBody>
      </p:sp>
      <p:pic>
        <p:nvPicPr>
          <p:cNvPr id="60" name="Google Shape;6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0282" y="3187083"/>
            <a:ext cx="228600" cy="228599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3"/>
          <p:cNvSpPr txBox="1"/>
          <p:nvPr/>
        </p:nvSpPr>
        <p:spPr>
          <a:xfrm>
            <a:off x="2043392" y="2538132"/>
            <a:ext cx="11347450" cy="45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356235" rtl="0" algn="l">
              <a:lnSpc>
                <a:spcPct val="116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50">
                <a:solidFill>
                  <a:srgbClr val="0057A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Sustainable tourism goes beyond environmental sustainability.</a:t>
            </a:r>
            <a:endParaRPr sz="64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2845"/>
              </a:spcBef>
              <a:spcAft>
                <a:spcPts val="0"/>
              </a:spcAft>
              <a:buNone/>
            </a:pPr>
            <a:r>
              <a:t/>
            </a:r>
            <a:endParaRPr sz="64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50">
                <a:solidFill>
                  <a:srgbClr val="0057A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Economic| Environmental | Social</a:t>
            </a:r>
            <a:endParaRPr sz="645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2" name="Google Shape;6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0282" y="6616083"/>
            <a:ext cx="228600" cy="228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"/>
          <p:cNvSpPr txBox="1"/>
          <p:nvPr>
            <p:ph type="title"/>
          </p:nvPr>
        </p:nvSpPr>
        <p:spPr>
          <a:xfrm>
            <a:off x="482262" y="132085"/>
            <a:ext cx="17323474" cy="2346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879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Environmental Sustainability in Tourism</a:t>
            </a:r>
            <a:endParaRPr/>
          </a:p>
        </p:txBody>
      </p:sp>
      <p:sp>
        <p:nvSpPr>
          <p:cNvPr id="68" name="Google Shape;68;p4"/>
          <p:cNvSpPr/>
          <p:nvPr/>
        </p:nvSpPr>
        <p:spPr>
          <a:xfrm>
            <a:off x="964405" y="3697610"/>
            <a:ext cx="255270" cy="255270"/>
          </a:xfrm>
          <a:custGeom>
            <a:rect b="b" l="l" r="r" t="t"/>
            <a:pathLst>
              <a:path extrusionOk="0" h="255270" w="255269">
                <a:moveTo>
                  <a:pt x="135849" y="254957"/>
                </a:moveTo>
                <a:lnTo>
                  <a:pt x="119108" y="254957"/>
                </a:lnTo>
                <a:lnTo>
                  <a:pt x="110818" y="254141"/>
                </a:lnTo>
                <a:lnTo>
                  <a:pt x="70961" y="242050"/>
                </a:lnTo>
                <a:lnTo>
                  <a:pt x="31418" y="211701"/>
                </a:lnTo>
                <a:lnTo>
                  <a:pt x="6500" y="168529"/>
                </a:lnTo>
                <a:lnTo>
                  <a:pt x="0" y="135849"/>
                </a:lnTo>
                <a:lnTo>
                  <a:pt x="0" y="119108"/>
                </a:lnTo>
                <a:lnTo>
                  <a:pt x="12906" y="70961"/>
                </a:lnTo>
                <a:lnTo>
                  <a:pt x="43256" y="31418"/>
                </a:lnTo>
                <a:lnTo>
                  <a:pt x="86427" y="6500"/>
                </a:lnTo>
                <a:lnTo>
                  <a:pt x="119108" y="0"/>
                </a:lnTo>
                <a:lnTo>
                  <a:pt x="135849" y="0"/>
                </a:lnTo>
                <a:lnTo>
                  <a:pt x="183996" y="12906"/>
                </a:lnTo>
                <a:lnTo>
                  <a:pt x="223538" y="43256"/>
                </a:lnTo>
                <a:lnTo>
                  <a:pt x="248457" y="86427"/>
                </a:lnTo>
                <a:lnTo>
                  <a:pt x="254958" y="127478"/>
                </a:lnTo>
                <a:lnTo>
                  <a:pt x="254957" y="135849"/>
                </a:lnTo>
                <a:lnTo>
                  <a:pt x="242050" y="183996"/>
                </a:lnTo>
                <a:lnTo>
                  <a:pt x="211701" y="223538"/>
                </a:lnTo>
                <a:lnTo>
                  <a:pt x="168529" y="248457"/>
                </a:lnTo>
                <a:lnTo>
                  <a:pt x="135849" y="254957"/>
                </a:lnTo>
                <a:close/>
              </a:path>
            </a:pathLst>
          </a:custGeom>
          <a:solidFill>
            <a:srgbClr val="0057A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4"/>
          <p:cNvSpPr txBox="1"/>
          <p:nvPr>
            <p:ph idx="1" type="body"/>
          </p:nvPr>
        </p:nvSpPr>
        <p:spPr>
          <a:xfrm>
            <a:off x="1527786" y="2979342"/>
            <a:ext cx="8903970" cy="50806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5080" rtl="0" algn="l">
              <a:lnSpc>
                <a:spcPct val="1167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Making a business case Current processes Partner needs Resource library</a:t>
            </a:r>
            <a:endParaRPr/>
          </a:p>
        </p:txBody>
      </p:sp>
      <p:sp>
        <p:nvSpPr>
          <p:cNvPr id="70" name="Google Shape;70;p4"/>
          <p:cNvSpPr/>
          <p:nvPr/>
        </p:nvSpPr>
        <p:spPr>
          <a:xfrm>
            <a:off x="964405" y="4961314"/>
            <a:ext cx="255270" cy="255270"/>
          </a:xfrm>
          <a:custGeom>
            <a:rect b="b" l="l" r="r" t="t"/>
            <a:pathLst>
              <a:path extrusionOk="0" h="255270" w="255269">
                <a:moveTo>
                  <a:pt x="135849" y="254957"/>
                </a:moveTo>
                <a:lnTo>
                  <a:pt x="119108" y="254957"/>
                </a:lnTo>
                <a:lnTo>
                  <a:pt x="110818" y="254141"/>
                </a:lnTo>
                <a:lnTo>
                  <a:pt x="70961" y="242050"/>
                </a:lnTo>
                <a:lnTo>
                  <a:pt x="31418" y="211701"/>
                </a:lnTo>
                <a:lnTo>
                  <a:pt x="6500" y="168529"/>
                </a:lnTo>
                <a:lnTo>
                  <a:pt x="0" y="135849"/>
                </a:lnTo>
                <a:lnTo>
                  <a:pt x="0" y="119108"/>
                </a:lnTo>
                <a:lnTo>
                  <a:pt x="12906" y="70961"/>
                </a:lnTo>
                <a:lnTo>
                  <a:pt x="43256" y="31418"/>
                </a:lnTo>
                <a:lnTo>
                  <a:pt x="86427" y="6500"/>
                </a:lnTo>
                <a:lnTo>
                  <a:pt x="119108" y="0"/>
                </a:lnTo>
                <a:lnTo>
                  <a:pt x="135849" y="0"/>
                </a:lnTo>
                <a:lnTo>
                  <a:pt x="183996" y="12906"/>
                </a:lnTo>
                <a:lnTo>
                  <a:pt x="223538" y="43256"/>
                </a:lnTo>
                <a:lnTo>
                  <a:pt x="248457" y="86427"/>
                </a:lnTo>
                <a:lnTo>
                  <a:pt x="254958" y="127478"/>
                </a:lnTo>
                <a:lnTo>
                  <a:pt x="254957" y="135849"/>
                </a:lnTo>
                <a:lnTo>
                  <a:pt x="242050" y="183996"/>
                </a:lnTo>
                <a:lnTo>
                  <a:pt x="211701" y="223538"/>
                </a:lnTo>
                <a:lnTo>
                  <a:pt x="168529" y="248457"/>
                </a:lnTo>
                <a:lnTo>
                  <a:pt x="135849" y="254957"/>
                </a:lnTo>
                <a:close/>
              </a:path>
            </a:pathLst>
          </a:custGeom>
          <a:solidFill>
            <a:srgbClr val="0057A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4"/>
          <p:cNvSpPr/>
          <p:nvPr/>
        </p:nvSpPr>
        <p:spPr>
          <a:xfrm>
            <a:off x="964405" y="6225019"/>
            <a:ext cx="255270" cy="255270"/>
          </a:xfrm>
          <a:custGeom>
            <a:rect b="b" l="l" r="r" t="t"/>
            <a:pathLst>
              <a:path extrusionOk="0" h="255270" w="255269">
                <a:moveTo>
                  <a:pt x="135849" y="254957"/>
                </a:moveTo>
                <a:lnTo>
                  <a:pt x="119108" y="254957"/>
                </a:lnTo>
                <a:lnTo>
                  <a:pt x="110818" y="254141"/>
                </a:lnTo>
                <a:lnTo>
                  <a:pt x="70961" y="242050"/>
                </a:lnTo>
                <a:lnTo>
                  <a:pt x="31418" y="211701"/>
                </a:lnTo>
                <a:lnTo>
                  <a:pt x="6500" y="168529"/>
                </a:lnTo>
                <a:lnTo>
                  <a:pt x="0" y="135849"/>
                </a:lnTo>
                <a:lnTo>
                  <a:pt x="0" y="119108"/>
                </a:lnTo>
                <a:lnTo>
                  <a:pt x="12906" y="70961"/>
                </a:lnTo>
                <a:lnTo>
                  <a:pt x="43256" y="31418"/>
                </a:lnTo>
                <a:lnTo>
                  <a:pt x="86427" y="6500"/>
                </a:lnTo>
                <a:lnTo>
                  <a:pt x="119108" y="0"/>
                </a:lnTo>
                <a:lnTo>
                  <a:pt x="135849" y="0"/>
                </a:lnTo>
                <a:lnTo>
                  <a:pt x="183996" y="12906"/>
                </a:lnTo>
                <a:lnTo>
                  <a:pt x="223538" y="43256"/>
                </a:lnTo>
                <a:lnTo>
                  <a:pt x="248457" y="86427"/>
                </a:lnTo>
                <a:lnTo>
                  <a:pt x="254958" y="127478"/>
                </a:lnTo>
                <a:lnTo>
                  <a:pt x="254957" y="135849"/>
                </a:lnTo>
                <a:lnTo>
                  <a:pt x="242050" y="183995"/>
                </a:lnTo>
                <a:lnTo>
                  <a:pt x="211701" y="223538"/>
                </a:lnTo>
                <a:lnTo>
                  <a:pt x="168529" y="248456"/>
                </a:lnTo>
                <a:lnTo>
                  <a:pt x="135849" y="254957"/>
                </a:lnTo>
                <a:close/>
              </a:path>
            </a:pathLst>
          </a:custGeom>
          <a:solidFill>
            <a:srgbClr val="0057A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4"/>
          <p:cNvSpPr/>
          <p:nvPr/>
        </p:nvSpPr>
        <p:spPr>
          <a:xfrm>
            <a:off x="964405" y="7488723"/>
            <a:ext cx="255270" cy="255270"/>
          </a:xfrm>
          <a:custGeom>
            <a:rect b="b" l="l" r="r" t="t"/>
            <a:pathLst>
              <a:path extrusionOk="0" h="255270" w="255269">
                <a:moveTo>
                  <a:pt x="135849" y="254957"/>
                </a:moveTo>
                <a:lnTo>
                  <a:pt x="119108" y="254957"/>
                </a:lnTo>
                <a:lnTo>
                  <a:pt x="110818" y="254141"/>
                </a:lnTo>
                <a:lnTo>
                  <a:pt x="70961" y="242050"/>
                </a:lnTo>
                <a:lnTo>
                  <a:pt x="31418" y="211700"/>
                </a:lnTo>
                <a:lnTo>
                  <a:pt x="6500" y="168529"/>
                </a:lnTo>
                <a:lnTo>
                  <a:pt x="0" y="135849"/>
                </a:lnTo>
                <a:lnTo>
                  <a:pt x="0" y="119108"/>
                </a:lnTo>
                <a:lnTo>
                  <a:pt x="12906" y="70960"/>
                </a:lnTo>
                <a:lnTo>
                  <a:pt x="43256" y="31418"/>
                </a:lnTo>
                <a:lnTo>
                  <a:pt x="86427" y="6499"/>
                </a:lnTo>
                <a:lnTo>
                  <a:pt x="119108" y="0"/>
                </a:lnTo>
                <a:lnTo>
                  <a:pt x="135849" y="0"/>
                </a:lnTo>
                <a:lnTo>
                  <a:pt x="183996" y="12906"/>
                </a:lnTo>
                <a:lnTo>
                  <a:pt x="223538" y="43255"/>
                </a:lnTo>
                <a:lnTo>
                  <a:pt x="248457" y="86427"/>
                </a:lnTo>
                <a:lnTo>
                  <a:pt x="254958" y="127478"/>
                </a:lnTo>
                <a:lnTo>
                  <a:pt x="254957" y="135849"/>
                </a:lnTo>
                <a:lnTo>
                  <a:pt x="242050" y="183995"/>
                </a:lnTo>
                <a:lnTo>
                  <a:pt x="211701" y="223538"/>
                </a:lnTo>
                <a:lnTo>
                  <a:pt x="168529" y="248456"/>
                </a:lnTo>
                <a:lnTo>
                  <a:pt x="135849" y="254957"/>
                </a:lnTo>
                <a:close/>
              </a:path>
            </a:pathLst>
          </a:custGeom>
          <a:solidFill>
            <a:srgbClr val="0057A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6353" y="3693331"/>
            <a:ext cx="10485633" cy="379579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5"/>
          <p:cNvSpPr txBox="1"/>
          <p:nvPr>
            <p:ph type="title"/>
          </p:nvPr>
        </p:nvSpPr>
        <p:spPr>
          <a:xfrm>
            <a:off x="5968701" y="670530"/>
            <a:ext cx="6350635" cy="1085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50"/>
              <a:t>Creating a Brand</a:t>
            </a:r>
            <a:endParaRPr sz="695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22648"/>
            <a:ext cx="18287999" cy="8134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22699"/>
            <a:ext cx="18287999" cy="8039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33916"/>
            <a:ext cx="18287999" cy="9029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39" y="1535801"/>
            <a:ext cx="18059399" cy="75070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038674"/>
            <a:ext cx="18287999" cy="8099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97927"/>
            <a:ext cx="18287999" cy="5437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2024-05-30T19:44:46Z</dcterms:created>
  <dc:creator>Arin Arnold-Davis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2024-05-28T00:00:00Z</vt:filetime>
  </property>
  <property fmtid="{D5CDD505-2E9C-101B-9397-08002B2CF9AE}" pid="3" name="Creator">
    <vt:lpwstr>Canva</vt:lpwstr>
  </property>
  <property fmtid="{D5CDD505-2E9C-101B-9397-08002B2CF9AE}" pid="4" name="LastSaved">
    <vt:filetime>2024-05-30T00:00:00Z</vt:filetime>
  </property>
  <property fmtid="{D5CDD505-2E9C-101B-9397-08002B2CF9AE}" pid="5" name="Producer">
    <vt:lpwstr>Canva</vt:lpwstr>
  </property>
</Properties>
</file>