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90" r:id="rId35"/>
  </p:sldIdLst>
  <p:sldSz cx="18288000" cy="10287000"/>
  <p:notesSz cx="6858000" cy="9144000"/>
  <p:embeddedFontLst>
    <p:embeddedFont>
      <p:font typeface="Avenir LT Std 45 Book" panose="020B0502020203020204" pitchFamily="34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DM Serif Display" pitchFamily="2" charset="0"/>
      <p:regular r:id="rId42"/>
      <p:italic r:id="rId43"/>
    </p:embeddedFont>
    <p:embeddedFont>
      <p:font typeface="Franklin Gothic Medium" panose="020B0603020102020204" pitchFamily="34" charset="0"/>
      <p:regular r:id="rId44"/>
      <p: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CCED2-69DB-4266-A1BA-58618FB08CCF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0BFDF-6169-4675-93EA-0FC19C06A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97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555A0AA0-5151-4275-FEC2-C85309AA3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8C5EFB2A-8407-370E-2540-258D301588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18" Type="http://schemas.openxmlformats.org/officeDocument/2006/relationships/image" Target="../media/image52.png"/><Relationship Id="rId26" Type="http://schemas.openxmlformats.org/officeDocument/2006/relationships/image" Target="../media/image1.png"/><Relationship Id="rId3" Type="http://schemas.openxmlformats.org/officeDocument/2006/relationships/image" Target="../media/image37.svg"/><Relationship Id="rId21" Type="http://schemas.openxmlformats.org/officeDocument/2006/relationships/image" Target="../media/image55.sv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5" Type="http://schemas.openxmlformats.org/officeDocument/2006/relationships/image" Target="../media/image59.sv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24" Type="http://schemas.openxmlformats.org/officeDocument/2006/relationships/image" Target="../media/image58.pn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23" Type="http://schemas.openxmlformats.org/officeDocument/2006/relationships/image" Target="../media/image57.svg"/><Relationship Id="rId10" Type="http://schemas.openxmlformats.org/officeDocument/2006/relationships/image" Target="../media/image44.png"/><Relationship Id="rId19" Type="http://schemas.openxmlformats.org/officeDocument/2006/relationships/image" Target="../media/image53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18" Type="http://schemas.openxmlformats.org/officeDocument/2006/relationships/image" Target="../media/image52.png"/><Relationship Id="rId26" Type="http://schemas.openxmlformats.org/officeDocument/2006/relationships/image" Target="../media/image1.png"/><Relationship Id="rId3" Type="http://schemas.openxmlformats.org/officeDocument/2006/relationships/image" Target="../media/image37.svg"/><Relationship Id="rId21" Type="http://schemas.openxmlformats.org/officeDocument/2006/relationships/image" Target="../media/image55.sv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5" Type="http://schemas.openxmlformats.org/officeDocument/2006/relationships/image" Target="../media/image59.sv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24" Type="http://schemas.openxmlformats.org/officeDocument/2006/relationships/image" Target="../media/image58.pn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23" Type="http://schemas.openxmlformats.org/officeDocument/2006/relationships/image" Target="../media/image57.svg"/><Relationship Id="rId10" Type="http://schemas.openxmlformats.org/officeDocument/2006/relationships/image" Target="../media/image44.png"/><Relationship Id="rId19" Type="http://schemas.openxmlformats.org/officeDocument/2006/relationships/image" Target="../media/image53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6.svg"/><Relationship Id="rId7" Type="http://schemas.openxmlformats.org/officeDocument/2006/relationships/image" Target="../media/image80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18" Type="http://schemas.openxmlformats.org/officeDocument/2006/relationships/image" Target="../media/image52.png"/><Relationship Id="rId26" Type="http://schemas.openxmlformats.org/officeDocument/2006/relationships/image" Target="../media/image1.png"/><Relationship Id="rId3" Type="http://schemas.openxmlformats.org/officeDocument/2006/relationships/image" Target="../media/image37.svg"/><Relationship Id="rId21" Type="http://schemas.openxmlformats.org/officeDocument/2006/relationships/image" Target="../media/image55.sv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5" Type="http://schemas.openxmlformats.org/officeDocument/2006/relationships/image" Target="../media/image59.sv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24" Type="http://schemas.openxmlformats.org/officeDocument/2006/relationships/image" Target="../media/image58.pn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23" Type="http://schemas.openxmlformats.org/officeDocument/2006/relationships/image" Target="../media/image57.svg"/><Relationship Id="rId10" Type="http://schemas.openxmlformats.org/officeDocument/2006/relationships/image" Target="../media/image44.png"/><Relationship Id="rId19" Type="http://schemas.openxmlformats.org/officeDocument/2006/relationships/image" Target="../media/image53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25064" y="3682856"/>
            <a:ext cx="14991227" cy="3979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73"/>
              </a:lnSpc>
              <a:spcBef>
                <a:spcPct val="0"/>
              </a:spcBef>
            </a:pPr>
            <a:r>
              <a:rPr lang="en-US" sz="23266">
                <a:solidFill>
                  <a:srgbClr val="1F2020"/>
                </a:solidFill>
                <a:latin typeface="DM Serif Display"/>
              </a:rPr>
              <a:t>Emissions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63786" y="7215024"/>
            <a:ext cx="15119214" cy="421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565" spc="641" dirty="0">
                <a:solidFill>
                  <a:srgbClr val="000000"/>
                </a:solidFill>
                <a:latin typeface="Franklin Gothic Medium"/>
              </a:rPr>
              <a:t>HOW DOES THE SMALL TO MID-SIZED BUSINESS TACKLE EMISSIONS?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994150"/>
            <a:ext cx="4972371" cy="3292850"/>
            <a:chOff x="0" y="0"/>
            <a:chExt cx="6629828" cy="439046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27000"/>
            </a:blip>
            <a:srcRect t="301" b="301"/>
            <a:stretch>
              <a:fillRect/>
            </a:stretch>
          </p:blipFill>
          <p:spPr>
            <a:xfrm>
              <a:off x="0" y="0"/>
              <a:ext cx="6629828" cy="4390467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0" y="3195154"/>
            <a:ext cx="4972371" cy="3798996"/>
          </a:xfrm>
          <a:custGeom>
            <a:avLst/>
            <a:gdLst/>
            <a:ahLst/>
            <a:cxnLst/>
            <a:rect l="l" t="t" r="r" b="b"/>
            <a:pathLst>
              <a:path w="4972371" h="3798996">
                <a:moveTo>
                  <a:pt x="0" y="0"/>
                </a:moveTo>
                <a:lnTo>
                  <a:pt x="4972371" y="0"/>
                </a:lnTo>
                <a:lnTo>
                  <a:pt x="4972371" y="3798996"/>
                </a:lnTo>
                <a:lnTo>
                  <a:pt x="0" y="3798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r="-1467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0"/>
            <a:ext cx="4972371" cy="3195154"/>
          </a:xfrm>
          <a:custGeom>
            <a:avLst/>
            <a:gdLst/>
            <a:ahLst/>
            <a:cxnLst/>
            <a:rect l="l" t="t" r="r" b="b"/>
            <a:pathLst>
              <a:path w="4972371" h="3195154">
                <a:moveTo>
                  <a:pt x="0" y="0"/>
                </a:moveTo>
                <a:lnTo>
                  <a:pt x="4972371" y="0"/>
                </a:lnTo>
                <a:lnTo>
                  <a:pt x="4972371" y="3195154"/>
                </a:lnTo>
                <a:lnTo>
                  <a:pt x="0" y="3195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7000"/>
            </a:blip>
            <a:stretch>
              <a:fillRect t="-2814" b="-281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972371" y="6994150"/>
            <a:ext cx="8343258" cy="3292850"/>
            <a:chOff x="0" y="0"/>
            <a:chExt cx="11124344" cy="4390467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>
              <a:alphaModFix amt="27000"/>
            </a:blip>
            <a:srcRect t="10287" b="30585"/>
            <a:stretch>
              <a:fillRect/>
            </a:stretch>
          </p:blipFill>
          <p:spPr>
            <a:xfrm>
              <a:off x="0" y="0"/>
              <a:ext cx="11124344" cy="4390467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4972371" y="3195154"/>
            <a:ext cx="8343258" cy="3798996"/>
          </a:xfrm>
          <a:custGeom>
            <a:avLst/>
            <a:gdLst/>
            <a:ahLst/>
            <a:cxnLst/>
            <a:rect l="l" t="t" r="r" b="b"/>
            <a:pathLst>
              <a:path w="8343258" h="3798996">
                <a:moveTo>
                  <a:pt x="0" y="0"/>
                </a:moveTo>
                <a:lnTo>
                  <a:pt x="8343258" y="0"/>
                </a:lnTo>
                <a:lnTo>
                  <a:pt x="8343258" y="3798996"/>
                </a:lnTo>
                <a:lnTo>
                  <a:pt x="0" y="37989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7000"/>
            </a:blip>
            <a:stretch>
              <a:fillRect t="-22061" b="-2206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972371" y="0"/>
            <a:ext cx="8343258" cy="3195154"/>
          </a:xfrm>
          <a:custGeom>
            <a:avLst/>
            <a:gdLst/>
            <a:ahLst/>
            <a:cxnLst/>
            <a:rect l="l" t="t" r="r" b="b"/>
            <a:pathLst>
              <a:path w="8343258" h="3195154">
                <a:moveTo>
                  <a:pt x="0" y="0"/>
                </a:moveTo>
                <a:lnTo>
                  <a:pt x="8343258" y="0"/>
                </a:lnTo>
                <a:lnTo>
                  <a:pt x="8343258" y="3195154"/>
                </a:lnTo>
                <a:lnTo>
                  <a:pt x="0" y="3195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7000"/>
            </a:blip>
            <a:stretch>
              <a:fillRect t="-26535" b="-47763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315629" y="6994150"/>
            <a:ext cx="4972371" cy="3292850"/>
            <a:chOff x="0" y="0"/>
            <a:chExt cx="6629828" cy="4390467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8">
              <a:alphaModFix amt="27000"/>
            </a:blip>
            <a:srcRect t="301" b="301"/>
            <a:stretch>
              <a:fillRect/>
            </a:stretch>
          </p:blipFill>
          <p:spPr>
            <a:xfrm>
              <a:off x="0" y="0"/>
              <a:ext cx="6629828" cy="4390467"/>
            </a:xfrm>
            <a:prstGeom prst="rect">
              <a:avLst/>
            </a:prstGeom>
          </p:spPr>
        </p:pic>
      </p:grpSp>
      <p:sp>
        <p:nvSpPr>
          <p:cNvPr id="12" name="Freeform 12"/>
          <p:cNvSpPr/>
          <p:nvPr/>
        </p:nvSpPr>
        <p:spPr>
          <a:xfrm>
            <a:off x="13315629" y="3195154"/>
            <a:ext cx="4972371" cy="3798996"/>
          </a:xfrm>
          <a:custGeom>
            <a:avLst/>
            <a:gdLst/>
            <a:ahLst/>
            <a:cxnLst/>
            <a:rect l="l" t="t" r="r" b="b"/>
            <a:pathLst>
              <a:path w="4972371" h="3798996">
                <a:moveTo>
                  <a:pt x="0" y="0"/>
                </a:moveTo>
                <a:lnTo>
                  <a:pt x="4972371" y="0"/>
                </a:lnTo>
                <a:lnTo>
                  <a:pt x="4972371" y="3798996"/>
                </a:lnTo>
                <a:lnTo>
                  <a:pt x="0" y="37989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27000"/>
            </a:blip>
            <a:stretch>
              <a:fillRect l="-7230" r="-723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315629" y="0"/>
            <a:ext cx="4972371" cy="3195154"/>
          </a:xfrm>
          <a:custGeom>
            <a:avLst/>
            <a:gdLst/>
            <a:ahLst/>
            <a:cxnLst/>
            <a:rect l="l" t="t" r="r" b="b"/>
            <a:pathLst>
              <a:path w="4972371" h="3195154">
                <a:moveTo>
                  <a:pt x="0" y="0"/>
                </a:moveTo>
                <a:lnTo>
                  <a:pt x="4972371" y="0"/>
                </a:lnTo>
                <a:lnTo>
                  <a:pt x="4972371" y="3195154"/>
                </a:lnTo>
                <a:lnTo>
                  <a:pt x="0" y="31951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7000"/>
            </a:blip>
            <a:stretch>
              <a:fillRect t="-1841" b="-1841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536295" y="4677925"/>
            <a:ext cx="9471572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1F2020"/>
                </a:solidFill>
                <a:latin typeface="DM Serif Display"/>
              </a:rPr>
              <a:t>What is your industry?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630503" y="6364686"/>
            <a:ext cx="5026995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6" name="Picture 15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63150661-03E2-38C6-7948-4EFA9709D4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017" y="9715500"/>
            <a:ext cx="1558033" cy="3535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630503" y="6364686"/>
            <a:ext cx="5026995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0" y="3683729"/>
            <a:ext cx="18288000" cy="227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When you hear “emissions reduction”, 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what’s your first reaction?</a:t>
            </a:r>
          </a:p>
        </p:txBody>
      </p:sp>
      <p:pic>
        <p:nvPicPr>
          <p:cNvPr id="4" name="Picture 3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BD117127-9F20-40D6-AAD9-1BE08D88C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599517" y="3025804"/>
            <a:ext cx="3907084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0477961" y="3683054"/>
            <a:ext cx="907114" cy="90711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8277" y="0"/>
                  </a:moveTo>
                  <a:lnTo>
                    <a:pt x="744523" y="0"/>
                  </a:lnTo>
                  <a:cubicBezTo>
                    <a:pt x="762631" y="0"/>
                    <a:pt x="779998" y="7193"/>
                    <a:pt x="792802" y="19998"/>
                  </a:cubicBezTo>
                  <a:cubicBezTo>
                    <a:pt x="805606" y="32802"/>
                    <a:pt x="812800" y="50169"/>
                    <a:pt x="812800" y="68277"/>
                  </a:cubicBezTo>
                  <a:lnTo>
                    <a:pt x="812800" y="744523"/>
                  </a:lnTo>
                  <a:cubicBezTo>
                    <a:pt x="812800" y="762631"/>
                    <a:pt x="805606" y="779998"/>
                    <a:pt x="792802" y="792802"/>
                  </a:cubicBezTo>
                  <a:cubicBezTo>
                    <a:pt x="779998" y="805606"/>
                    <a:pt x="762631" y="812800"/>
                    <a:pt x="744523" y="812800"/>
                  </a:cubicBezTo>
                  <a:lnTo>
                    <a:pt x="68277" y="812800"/>
                  </a:lnTo>
                  <a:cubicBezTo>
                    <a:pt x="50169" y="812800"/>
                    <a:pt x="32802" y="805606"/>
                    <a:pt x="19998" y="792802"/>
                  </a:cubicBezTo>
                  <a:cubicBezTo>
                    <a:pt x="7193" y="779998"/>
                    <a:pt x="0" y="762631"/>
                    <a:pt x="0" y="744523"/>
                  </a:cubicBezTo>
                  <a:lnTo>
                    <a:pt x="0" y="68277"/>
                  </a:lnTo>
                  <a:cubicBezTo>
                    <a:pt x="0" y="50169"/>
                    <a:pt x="7193" y="32802"/>
                    <a:pt x="19998" y="19998"/>
                  </a:cubicBezTo>
                  <a:cubicBezTo>
                    <a:pt x="32802" y="7193"/>
                    <a:pt x="50169" y="0"/>
                    <a:pt x="68277" y="0"/>
                  </a:cubicBez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77961" y="5393320"/>
            <a:ext cx="907114" cy="90711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8277" y="0"/>
                  </a:moveTo>
                  <a:lnTo>
                    <a:pt x="744523" y="0"/>
                  </a:lnTo>
                  <a:cubicBezTo>
                    <a:pt x="762631" y="0"/>
                    <a:pt x="779998" y="7193"/>
                    <a:pt x="792802" y="19998"/>
                  </a:cubicBezTo>
                  <a:cubicBezTo>
                    <a:pt x="805606" y="32802"/>
                    <a:pt x="812800" y="50169"/>
                    <a:pt x="812800" y="68277"/>
                  </a:cubicBezTo>
                  <a:lnTo>
                    <a:pt x="812800" y="744523"/>
                  </a:lnTo>
                  <a:cubicBezTo>
                    <a:pt x="812800" y="762631"/>
                    <a:pt x="805606" y="779998"/>
                    <a:pt x="792802" y="792802"/>
                  </a:cubicBezTo>
                  <a:cubicBezTo>
                    <a:pt x="779998" y="805606"/>
                    <a:pt x="762631" y="812800"/>
                    <a:pt x="744523" y="812800"/>
                  </a:cubicBezTo>
                  <a:lnTo>
                    <a:pt x="68277" y="812800"/>
                  </a:lnTo>
                  <a:cubicBezTo>
                    <a:pt x="50169" y="812800"/>
                    <a:pt x="32802" y="805606"/>
                    <a:pt x="19998" y="792802"/>
                  </a:cubicBezTo>
                  <a:cubicBezTo>
                    <a:pt x="7193" y="779998"/>
                    <a:pt x="0" y="762631"/>
                    <a:pt x="0" y="744523"/>
                  </a:cubicBezTo>
                  <a:lnTo>
                    <a:pt x="0" y="68277"/>
                  </a:lnTo>
                  <a:cubicBezTo>
                    <a:pt x="0" y="50169"/>
                    <a:pt x="7193" y="32802"/>
                    <a:pt x="19998" y="19998"/>
                  </a:cubicBezTo>
                  <a:cubicBezTo>
                    <a:pt x="32802" y="7193"/>
                    <a:pt x="50169" y="0"/>
                    <a:pt x="68277" y="0"/>
                  </a:cubicBez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477961" y="7103586"/>
            <a:ext cx="907114" cy="90711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8277" y="0"/>
                  </a:moveTo>
                  <a:lnTo>
                    <a:pt x="744523" y="0"/>
                  </a:lnTo>
                  <a:cubicBezTo>
                    <a:pt x="762631" y="0"/>
                    <a:pt x="779998" y="7193"/>
                    <a:pt x="792802" y="19998"/>
                  </a:cubicBezTo>
                  <a:cubicBezTo>
                    <a:pt x="805606" y="32802"/>
                    <a:pt x="812800" y="50169"/>
                    <a:pt x="812800" y="68277"/>
                  </a:cubicBezTo>
                  <a:lnTo>
                    <a:pt x="812800" y="744523"/>
                  </a:lnTo>
                  <a:cubicBezTo>
                    <a:pt x="812800" y="762631"/>
                    <a:pt x="805606" y="779998"/>
                    <a:pt x="792802" y="792802"/>
                  </a:cubicBezTo>
                  <a:cubicBezTo>
                    <a:pt x="779998" y="805606"/>
                    <a:pt x="762631" y="812800"/>
                    <a:pt x="744523" y="812800"/>
                  </a:cubicBezTo>
                  <a:lnTo>
                    <a:pt x="68277" y="812800"/>
                  </a:lnTo>
                  <a:cubicBezTo>
                    <a:pt x="50169" y="812800"/>
                    <a:pt x="32802" y="805606"/>
                    <a:pt x="19998" y="792802"/>
                  </a:cubicBezTo>
                  <a:cubicBezTo>
                    <a:pt x="7193" y="779998"/>
                    <a:pt x="0" y="762631"/>
                    <a:pt x="0" y="744523"/>
                  </a:cubicBezTo>
                  <a:lnTo>
                    <a:pt x="0" y="68277"/>
                  </a:lnTo>
                  <a:cubicBezTo>
                    <a:pt x="0" y="50169"/>
                    <a:pt x="7193" y="32802"/>
                    <a:pt x="19998" y="19998"/>
                  </a:cubicBezTo>
                  <a:cubicBezTo>
                    <a:pt x="32802" y="7193"/>
                    <a:pt x="50169" y="0"/>
                    <a:pt x="68277" y="0"/>
                  </a:cubicBez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2197628" y="3736609"/>
            <a:ext cx="6477733" cy="4315790"/>
          </a:xfrm>
          <a:custGeom>
            <a:avLst/>
            <a:gdLst/>
            <a:ahLst/>
            <a:cxnLst/>
            <a:rect l="l" t="t" r="r" b="b"/>
            <a:pathLst>
              <a:path w="6477733" h="4315790">
                <a:moveTo>
                  <a:pt x="0" y="0"/>
                </a:moveTo>
                <a:lnTo>
                  <a:pt x="6477733" y="0"/>
                </a:lnTo>
                <a:lnTo>
                  <a:pt x="6477733" y="4315789"/>
                </a:lnTo>
                <a:lnTo>
                  <a:pt x="0" y="43157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477961" y="1667427"/>
            <a:ext cx="5062831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Take Away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812527" y="3774709"/>
            <a:ext cx="5621511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Demystify what emission reductions really mean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99517" y="3839229"/>
            <a:ext cx="66400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12527" y="5607530"/>
            <a:ext cx="6065058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Demonstrate a process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599517" y="5549495"/>
            <a:ext cx="66400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12527" y="7195241"/>
            <a:ext cx="4840868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Leave with credible resources to help you learn more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99517" y="7259761"/>
            <a:ext cx="66400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03</a:t>
            </a:r>
          </a:p>
        </p:txBody>
      </p:sp>
      <p:pic>
        <p:nvPicPr>
          <p:cNvPr id="20" name="Picture 19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0C35E23D-F0D1-BDCF-13F3-E0636183A6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3200" y="1631688"/>
            <a:ext cx="7508989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428327" y="7902008"/>
            <a:ext cx="2011652" cy="907114"/>
            <a:chOff x="0" y="0"/>
            <a:chExt cx="1802497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02497" cy="812800"/>
            </a:xfrm>
            <a:custGeom>
              <a:avLst/>
              <a:gdLst/>
              <a:ahLst/>
              <a:cxnLst/>
              <a:rect l="l" t="t" r="r" b="b"/>
              <a:pathLst>
                <a:path w="1802497" h="812800">
                  <a:moveTo>
                    <a:pt x="38485" y="0"/>
                  </a:moveTo>
                  <a:lnTo>
                    <a:pt x="1764012" y="0"/>
                  </a:lnTo>
                  <a:cubicBezTo>
                    <a:pt x="1785267" y="0"/>
                    <a:pt x="1802497" y="17230"/>
                    <a:pt x="1802497" y="38485"/>
                  </a:cubicBezTo>
                  <a:lnTo>
                    <a:pt x="1802497" y="774315"/>
                  </a:lnTo>
                  <a:cubicBezTo>
                    <a:pt x="1802497" y="795570"/>
                    <a:pt x="1785267" y="812800"/>
                    <a:pt x="1764012" y="812800"/>
                  </a:cubicBezTo>
                  <a:lnTo>
                    <a:pt x="38485" y="812800"/>
                  </a:lnTo>
                  <a:cubicBezTo>
                    <a:pt x="17230" y="812800"/>
                    <a:pt x="0" y="795570"/>
                    <a:pt x="0" y="774315"/>
                  </a:cubicBezTo>
                  <a:lnTo>
                    <a:pt x="0" y="38485"/>
                  </a:lnTo>
                  <a:cubicBezTo>
                    <a:pt x="0" y="17230"/>
                    <a:pt x="17230" y="0"/>
                    <a:pt x="38485" y="0"/>
                  </a:cubicBez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802497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38174" y="7902008"/>
            <a:ext cx="2011652" cy="907114"/>
            <a:chOff x="0" y="0"/>
            <a:chExt cx="1802497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02497" cy="812800"/>
            </a:xfrm>
            <a:custGeom>
              <a:avLst/>
              <a:gdLst/>
              <a:ahLst/>
              <a:cxnLst/>
              <a:rect l="l" t="t" r="r" b="b"/>
              <a:pathLst>
                <a:path w="1802497" h="812800">
                  <a:moveTo>
                    <a:pt x="38485" y="0"/>
                  </a:moveTo>
                  <a:lnTo>
                    <a:pt x="1764012" y="0"/>
                  </a:lnTo>
                  <a:cubicBezTo>
                    <a:pt x="1785267" y="0"/>
                    <a:pt x="1802497" y="17230"/>
                    <a:pt x="1802497" y="38485"/>
                  </a:cubicBezTo>
                  <a:lnTo>
                    <a:pt x="1802497" y="774315"/>
                  </a:lnTo>
                  <a:cubicBezTo>
                    <a:pt x="1802497" y="795570"/>
                    <a:pt x="1785267" y="812800"/>
                    <a:pt x="1764012" y="812800"/>
                  </a:cubicBezTo>
                  <a:lnTo>
                    <a:pt x="38485" y="812800"/>
                  </a:lnTo>
                  <a:cubicBezTo>
                    <a:pt x="17230" y="812800"/>
                    <a:pt x="0" y="795570"/>
                    <a:pt x="0" y="774315"/>
                  </a:cubicBezTo>
                  <a:lnTo>
                    <a:pt x="0" y="38485"/>
                  </a:lnTo>
                  <a:cubicBezTo>
                    <a:pt x="0" y="17230"/>
                    <a:pt x="17230" y="0"/>
                    <a:pt x="38485" y="0"/>
                  </a:cubicBez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802497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848021" y="7902008"/>
            <a:ext cx="2011652" cy="907114"/>
            <a:chOff x="0" y="0"/>
            <a:chExt cx="1802497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02497" cy="812800"/>
            </a:xfrm>
            <a:custGeom>
              <a:avLst/>
              <a:gdLst/>
              <a:ahLst/>
              <a:cxnLst/>
              <a:rect l="l" t="t" r="r" b="b"/>
              <a:pathLst>
                <a:path w="1802497" h="812800">
                  <a:moveTo>
                    <a:pt x="38485" y="0"/>
                  </a:moveTo>
                  <a:lnTo>
                    <a:pt x="1764012" y="0"/>
                  </a:lnTo>
                  <a:cubicBezTo>
                    <a:pt x="1785267" y="0"/>
                    <a:pt x="1802497" y="17230"/>
                    <a:pt x="1802497" y="38485"/>
                  </a:cubicBezTo>
                  <a:lnTo>
                    <a:pt x="1802497" y="774315"/>
                  </a:lnTo>
                  <a:cubicBezTo>
                    <a:pt x="1802497" y="795570"/>
                    <a:pt x="1785267" y="812800"/>
                    <a:pt x="1764012" y="812800"/>
                  </a:cubicBezTo>
                  <a:lnTo>
                    <a:pt x="38485" y="812800"/>
                  </a:lnTo>
                  <a:cubicBezTo>
                    <a:pt x="17230" y="812800"/>
                    <a:pt x="0" y="795570"/>
                    <a:pt x="0" y="774315"/>
                  </a:cubicBezTo>
                  <a:lnTo>
                    <a:pt x="0" y="38485"/>
                  </a:lnTo>
                  <a:cubicBezTo>
                    <a:pt x="0" y="17230"/>
                    <a:pt x="17230" y="0"/>
                    <a:pt x="38485" y="0"/>
                  </a:cubicBez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802497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4526262" y="2935044"/>
            <a:ext cx="9002458" cy="4600252"/>
          </a:xfrm>
          <a:custGeom>
            <a:avLst/>
            <a:gdLst/>
            <a:ahLst/>
            <a:cxnLst/>
            <a:rect l="l" t="t" r="r" b="b"/>
            <a:pathLst>
              <a:path w="9002458" h="4600252">
                <a:moveTo>
                  <a:pt x="0" y="0"/>
                </a:moveTo>
                <a:lnTo>
                  <a:pt x="9002458" y="0"/>
                </a:lnTo>
                <a:lnTo>
                  <a:pt x="9002458" y="4600252"/>
                </a:lnTo>
                <a:lnTo>
                  <a:pt x="0" y="4600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70" t="-7022" r="-3929" b="-42876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71644" y="273312"/>
            <a:ext cx="8147335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What Are Emissions?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0037" y="2054998"/>
            <a:ext cx="14285019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The GHG Protocol breaks emissions down into three distinct areas known as “scopes”: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4320" y="8069931"/>
            <a:ext cx="172985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Scope 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11471" y="8966285"/>
            <a:ext cx="6065058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Indirect Emissions 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(from the use of Electricity + Steam)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90272" y="8966285"/>
            <a:ext cx="4127149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Other Indirect Emissions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79073" y="8069931"/>
            <a:ext cx="172985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Scope 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007576" y="8069931"/>
            <a:ext cx="172985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Scope 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1644" y="8966285"/>
            <a:ext cx="4254618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Direct Emissions 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(from the burning of fuel)</a:t>
            </a:r>
          </a:p>
        </p:txBody>
      </p:sp>
      <p:pic>
        <p:nvPicPr>
          <p:cNvPr id="21" name="Picture 20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30AC3813-A7EE-199F-6989-B6FDD1AD5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14568120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6850654" y="2857109"/>
            <a:ext cx="4586693" cy="2458511"/>
            <a:chOff x="0" y="0"/>
            <a:chExt cx="2909794" cy="15596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9794" cy="1559678"/>
            </a:xfrm>
            <a:custGeom>
              <a:avLst/>
              <a:gdLst/>
              <a:ahLst/>
              <a:cxnLst/>
              <a:rect l="l" t="t" r="r" b="b"/>
              <a:pathLst>
                <a:path w="2909794" h="1559678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1435218"/>
                  </a:lnTo>
                  <a:cubicBezTo>
                    <a:pt x="2850104" y="1470778"/>
                    <a:pt x="2820894" y="1499988"/>
                    <a:pt x="2785334" y="1499988"/>
                  </a:cubicBezTo>
                  <a:lnTo>
                    <a:pt x="124460" y="1499988"/>
                  </a:lnTo>
                  <a:cubicBezTo>
                    <a:pt x="88900" y="1499988"/>
                    <a:pt x="59690" y="1470778"/>
                    <a:pt x="59690" y="143521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435218"/>
                  </a:lnTo>
                  <a:cubicBezTo>
                    <a:pt x="0" y="1503798"/>
                    <a:pt x="55880" y="1559678"/>
                    <a:pt x="124460" y="1559678"/>
                  </a:cubicBezTo>
                  <a:lnTo>
                    <a:pt x="2785334" y="1559678"/>
                  </a:lnTo>
                  <a:cubicBezTo>
                    <a:pt x="2853914" y="1559678"/>
                    <a:pt x="2909794" y="1503798"/>
                    <a:pt x="2909794" y="1435218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2857109"/>
            <a:ext cx="4586693" cy="2458511"/>
            <a:chOff x="0" y="0"/>
            <a:chExt cx="2909794" cy="15596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09794" cy="1559678"/>
            </a:xfrm>
            <a:custGeom>
              <a:avLst/>
              <a:gdLst/>
              <a:ahLst/>
              <a:cxnLst/>
              <a:rect l="l" t="t" r="r" b="b"/>
              <a:pathLst>
                <a:path w="2909794" h="1559678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1435218"/>
                  </a:lnTo>
                  <a:cubicBezTo>
                    <a:pt x="2850104" y="1470778"/>
                    <a:pt x="2820894" y="1499988"/>
                    <a:pt x="2785334" y="1499988"/>
                  </a:cubicBezTo>
                  <a:lnTo>
                    <a:pt x="124460" y="1499988"/>
                  </a:lnTo>
                  <a:cubicBezTo>
                    <a:pt x="88900" y="1499988"/>
                    <a:pt x="59690" y="1470778"/>
                    <a:pt x="59690" y="143521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435218"/>
                  </a:lnTo>
                  <a:cubicBezTo>
                    <a:pt x="0" y="1503798"/>
                    <a:pt x="55880" y="1559678"/>
                    <a:pt x="124460" y="1559678"/>
                  </a:cubicBezTo>
                  <a:lnTo>
                    <a:pt x="2785334" y="1559678"/>
                  </a:lnTo>
                  <a:cubicBezTo>
                    <a:pt x="2853914" y="1559678"/>
                    <a:pt x="2909794" y="1503798"/>
                    <a:pt x="2909794" y="1435218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675596" y="2857109"/>
            <a:ext cx="4586693" cy="4497142"/>
            <a:chOff x="0" y="0"/>
            <a:chExt cx="2909794" cy="28529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09794" cy="2852984"/>
            </a:xfrm>
            <a:custGeom>
              <a:avLst/>
              <a:gdLst/>
              <a:ahLst/>
              <a:cxnLst/>
              <a:rect l="l" t="t" r="r" b="b"/>
              <a:pathLst>
                <a:path w="2909794" h="2852984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2728524"/>
                  </a:lnTo>
                  <a:cubicBezTo>
                    <a:pt x="2850104" y="2764084"/>
                    <a:pt x="2820894" y="2793293"/>
                    <a:pt x="2785334" y="2793293"/>
                  </a:cubicBezTo>
                  <a:lnTo>
                    <a:pt x="124460" y="2793293"/>
                  </a:lnTo>
                  <a:cubicBezTo>
                    <a:pt x="88900" y="2793293"/>
                    <a:pt x="59690" y="2764084"/>
                    <a:pt x="59690" y="2728524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728524"/>
                  </a:lnTo>
                  <a:cubicBezTo>
                    <a:pt x="0" y="2797103"/>
                    <a:pt x="55880" y="2852984"/>
                    <a:pt x="124460" y="2852984"/>
                  </a:cubicBezTo>
                  <a:lnTo>
                    <a:pt x="2785334" y="2852984"/>
                  </a:lnTo>
                  <a:cubicBezTo>
                    <a:pt x="2853914" y="2852984"/>
                    <a:pt x="2909794" y="2797103"/>
                    <a:pt x="2909794" y="2728524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6850654" y="5734720"/>
            <a:ext cx="4586693" cy="4039688"/>
          </a:xfrm>
          <a:custGeom>
            <a:avLst/>
            <a:gdLst/>
            <a:ahLst/>
            <a:cxnLst/>
            <a:rect l="l" t="t" r="r" b="b"/>
            <a:pathLst>
              <a:path w="4586693" h="4273882">
                <a:moveTo>
                  <a:pt x="0" y="0"/>
                </a:moveTo>
                <a:lnTo>
                  <a:pt x="4586692" y="0"/>
                </a:lnTo>
                <a:lnTo>
                  <a:pt x="4586692" y="4273882"/>
                </a:lnTo>
                <a:lnTo>
                  <a:pt x="0" y="4273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5667" t="-17337" r="-70182" b="-5129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9617" y="5734720"/>
            <a:ext cx="4586693" cy="4039686"/>
          </a:xfrm>
          <a:custGeom>
            <a:avLst/>
            <a:gdLst/>
            <a:ahLst/>
            <a:cxnLst/>
            <a:rect l="l" t="t" r="r" b="b"/>
            <a:pathLst>
              <a:path w="4586693" h="4273882">
                <a:moveTo>
                  <a:pt x="0" y="0"/>
                </a:moveTo>
                <a:lnTo>
                  <a:pt x="4586693" y="0"/>
                </a:lnTo>
                <a:lnTo>
                  <a:pt x="4586693" y="4273882"/>
                </a:lnTo>
                <a:lnTo>
                  <a:pt x="0" y="4273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893" r="-73625" b="-1718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675596" y="7618873"/>
            <a:ext cx="4586693" cy="2155535"/>
          </a:xfrm>
          <a:custGeom>
            <a:avLst/>
            <a:gdLst/>
            <a:ahLst/>
            <a:cxnLst/>
            <a:rect l="l" t="t" r="r" b="b"/>
            <a:pathLst>
              <a:path w="4586693" h="2389729">
                <a:moveTo>
                  <a:pt x="0" y="0"/>
                </a:moveTo>
                <a:lnTo>
                  <a:pt x="4586693" y="0"/>
                </a:lnTo>
                <a:lnTo>
                  <a:pt x="4586693" y="2389729"/>
                </a:lnTo>
                <a:lnTo>
                  <a:pt x="0" y="23897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763" t="-92295" r="-10914" b="-27651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128989" y="2295524"/>
            <a:ext cx="2153212" cy="1187767"/>
            <a:chOff x="0" y="0"/>
            <a:chExt cx="567101" cy="3128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Example: Food + Beverage Manufacturing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50861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5948" y="3736157"/>
            <a:ext cx="3874031" cy="88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Fuel-Burning Equipment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Any Fleet Vehicles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08479" y="3956820"/>
            <a:ext cx="3874031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Purchased Utilities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894659" y="3630559"/>
            <a:ext cx="4148568" cy="346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Waste -</a:t>
            </a: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Manufacturing By-Products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Product Life-Cycle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Anything Leased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Employee Commuting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Suppliers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Non-Owned Goods Transport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067394" y="2295524"/>
            <a:ext cx="2153212" cy="1187767"/>
            <a:chOff x="0" y="0"/>
            <a:chExt cx="567101" cy="3128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190760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2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892337" y="2295524"/>
            <a:ext cx="2153212" cy="1187767"/>
            <a:chOff x="0" y="0"/>
            <a:chExt cx="567101" cy="31282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4014208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3</a:t>
            </a:r>
          </a:p>
        </p:txBody>
      </p:sp>
      <p:pic>
        <p:nvPicPr>
          <p:cNvPr id="28" name="Picture 27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EDC2ADDD-CDB4-3379-472A-0196FB6ABF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14568120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6850654" y="2857109"/>
            <a:ext cx="4586693" cy="2458511"/>
            <a:chOff x="0" y="0"/>
            <a:chExt cx="2909794" cy="15596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9794" cy="1559678"/>
            </a:xfrm>
            <a:custGeom>
              <a:avLst/>
              <a:gdLst/>
              <a:ahLst/>
              <a:cxnLst/>
              <a:rect l="l" t="t" r="r" b="b"/>
              <a:pathLst>
                <a:path w="2909794" h="1559678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1435218"/>
                  </a:lnTo>
                  <a:cubicBezTo>
                    <a:pt x="2850104" y="1470778"/>
                    <a:pt x="2820894" y="1499988"/>
                    <a:pt x="2785334" y="1499988"/>
                  </a:cubicBezTo>
                  <a:lnTo>
                    <a:pt x="124460" y="1499988"/>
                  </a:lnTo>
                  <a:cubicBezTo>
                    <a:pt x="88900" y="1499988"/>
                    <a:pt x="59690" y="1470778"/>
                    <a:pt x="59690" y="143521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435218"/>
                  </a:lnTo>
                  <a:cubicBezTo>
                    <a:pt x="0" y="1503798"/>
                    <a:pt x="55880" y="1559678"/>
                    <a:pt x="124460" y="1559678"/>
                  </a:cubicBezTo>
                  <a:lnTo>
                    <a:pt x="2785334" y="1559678"/>
                  </a:lnTo>
                  <a:cubicBezTo>
                    <a:pt x="2853914" y="1559678"/>
                    <a:pt x="2909794" y="1503798"/>
                    <a:pt x="2909794" y="1435218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2857109"/>
            <a:ext cx="4586693" cy="3992689"/>
            <a:chOff x="0" y="0"/>
            <a:chExt cx="2909794" cy="2532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09794" cy="2532959"/>
            </a:xfrm>
            <a:custGeom>
              <a:avLst/>
              <a:gdLst/>
              <a:ahLst/>
              <a:cxnLst/>
              <a:rect l="l" t="t" r="r" b="b"/>
              <a:pathLst>
                <a:path w="2909794" h="2532959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2408499"/>
                  </a:lnTo>
                  <a:cubicBezTo>
                    <a:pt x="2850104" y="2444059"/>
                    <a:pt x="2820894" y="2473268"/>
                    <a:pt x="2785334" y="2473268"/>
                  </a:cubicBezTo>
                  <a:lnTo>
                    <a:pt x="124460" y="2473268"/>
                  </a:lnTo>
                  <a:cubicBezTo>
                    <a:pt x="88900" y="2473268"/>
                    <a:pt x="59690" y="2444059"/>
                    <a:pt x="59690" y="2408499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408499"/>
                  </a:lnTo>
                  <a:cubicBezTo>
                    <a:pt x="0" y="2477078"/>
                    <a:pt x="55880" y="2532959"/>
                    <a:pt x="124460" y="2532959"/>
                  </a:cubicBezTo>
                  <a:lnTo>
                    <a:pt x="2785334" y="2532959"/>
                  </a:lnTo>
                  <a:cubicBezTo>
                    <a:pt x="2853914" y="2532959"/>
                    <a:pt x="2909794" y="2477078"/>
                    <a:pt x="2909794" y="2408499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675596" y="2857109"/>
            <a:ext cx="4586693" cy="3685853"/>
            <a:chOff x="0" y="0"/>
            <a:chExt cx="2909794" cy="23383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09794" cy="2338302"/>
            </a:xfrm>
            <a:custGeom>
              <a:avLst/>
              <a:gdLst/>
              <a:ahLst/>
              <a:cxnLst/>
              <a:rect l="l" t="t" r="r" b="b"/>
              <a:pathLst>
                <a:path w="2909794" h="2338302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2213842"/>
                  </a:lnTo>
                  <a:cubicBezTo>
                    <a:pt x="2850104" y="2249402"/>
                    <a:pt x="2820894" y="2278612"/>
                    <a:pt x="2785334" y="2278612"/>
                  </a:cubicBezTo>
                  <a:lnTo>
                    <a:pt x="124460" y="2278612"/>
                  </a:lnTo>
                  <a:cubicBezTo>
                    <a:pt x="88900" y="2278612"/>
                    <a:pt x="59690" y="2249402"/>
                    <a:pt x="59690" y="2213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213842"/>
                  </a:lnTo>
                  <a:cubicBezTo>
                    <a:pt x="0" y="2282422"/>
                    <a:pt x="55880" y="2338302"/>
                    <a:pt x="124460" y="2338302"/>
                  </a:cubicBezTo>
                  <a:lnTo>
                    <a:pt x="2785334" y="2338302"/>
                  </a:lnTo>
                  <a:cubicBezTo>
                    <a:pt x="2853914" y="2338302"/>
                    <a:pt x="2909794" y="2282422"/>
                    <a:pt x="2909794" y="2213842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1114323" y="7068873"/>
            <a:ext cx="4417280" cy="2781933"/>
          </a:xfrm>
          <a:custGeom>
            <a:avLst/>
            <a:gdLst/>
            <a:ahLst/>
            <a:cxnLst/>
            <a:rect l="l" t="t" r="r" b="b"/>
            <a:pathLst>
              <a:path w="4417280" h="2781933">
                <a:moveTo>
                  <a:pt x="0" y="0"/>
                </a:moveTo>
                <a:lnTo>
                  <a:pt x="4417280" y="0"/>
                </a:lnTo>
                <a:lnTo>
                  <a:pt x="4417280" y="2781932"/>
                </a:lnTo>
                <a:lnTo>
                  <a:pt x="0" y="27819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61" t="-3811" r="-1461" b="-507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60303" y="7068873"/>
            <a:ext cx="4417280" cy="2781933"/>
          </a:xfrm>
          <a:custGeom>
            <a:avLst/>
            <a:gdLst/>
            <a:ahLst/>
            <a:cxnLst/>
            <a:rect l="l" t="t" r="r" b="b"/>
            <a:pathLst>
              <a:path w="4417280" h="2781933">
                <a:moveTo>
                  <a:pt x="0" y="0"/>
                </a:moveTo>
                <a:lnTo>
                  <a:pt x="4417280" y="0"/>
                </a:lnTo>
                <a:lnTo>
                  <a:pt x="4417280" y="2781932"/>
                </a:lnTo>
                <a:lnTo>
                  <a:pt x="0" y="2781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612" b="-23596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Example: Food Service Industry | Leased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28989" y="2295524"/>
            <a:ext cx="2153212" cy="1187767"/>
            <a:chOff x="0" y="0"/>
            <a:chExt cx="567101" cy="3128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67394" y="2295524"/>
            <a:ext cx="2153212" cy="1187767"/>
            <a:chOff x="0" y="0"/>
            <a:chExt cx="567101" cy="31282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892337" y="2295524"/>
            <a:ext cx="2153212" cy="1187767"/>
            <a:chOff x="0" y="0"/>
            <a:chExt cx="567101" cy="3128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190760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50861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014208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85948" y="3702366"/>
            <a:ext cx="3874031" cy="26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Combustion equipment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Any fleet vehicles </a:t>
            </a: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(delivery, food trucks, etc.)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On-site fuels (propane/sterno/patio heaters)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894659" y="3702366"/>
            <a:ext cx="4148568" cy="26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Waste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Lease Agreements - Utilities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Employee Commuting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Suppliers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Non-owned Goods Transport</a:t>
            </a:r>
          </a:p>
        </p:txBody>
      </p:sp>
      <p:sp>
        <p:nvSpPr>
          <p:cNvPr id="26" name="Freeform 26"/>
          <p:cNvSpPr/>
          <p:nvPr/>
        </p:nvSpPr>
        <p:spPr>
          <a:xfrm>
            <a:off x="6935360" y="5534695"/>
            <a:ext cx="4417280" cy="4316110"/>
          </a:xfrm>
          <a:custGeom>
            <a:avLst/>
            <a:gdLst/>
            <a:ahLst/>
            <a:cxnLst/>
            <a:rect l="l" t="t" r="r" b="b"/>
            <a:pathLst>
              <a:path w="4417280" h="4316110">
                <a:moveTo>
                  <a:pt x="0" y="0"/>
                </a:moveTo>
                <a:lnTo>
                  <a:pt x="4417280" y="0"/>
                </a:lnTo>
                <a:lnTo>
                  <a:pt x="4417280" y="4316110"/>
                </a:lnTo>
                <a:lnTo>
                  <a:pt x="0" y="4316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6656"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7208479" y="3956820"/>
            <a:ext cx="3874031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Purchased Utilities</a:t>
            </a:r>
          </a:p>
        </p:txBody>
      </p:sp>
      <p:pic>
        <p:nvPicPr>
          <p:cNvPr id="28" name="Picture 27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38F4278A-617F-CB75-E501-F1B317B6DD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14568120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6850654" y="2857109"/>
            <a:ext cx="4586693" cy="2458511"/>
            <a:chOff x="0" y="0"/>
            <a:chExt cx="2909794" cy="15596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9794" cy="1559678"/>
            </a:xfrm>
            <a:custGeom>
              <a:avLst/>
              <a:gdLst/>
              <a:ahLst/>
              <a:cxnLst/>
              <a:rect l="l" t="t" r="r" b="b"/>
              <a:pathLst>
                <a:path w="2909794" h="1559678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1435218"/>
                  </a:lnTo>
                  <a:cubicBezTo>
                    <a:pt x="2850104" y="1470778"/>
                    <a:pt x="2820894" y="1499988"/>
                    <a:pt x="2785334" y="1499988"/>
                  </a:cubicBezTo>
                  <a:lnTo>
                    <a:pt x="124460" y="1499988"/>
                  </a:lnTo>
                  <a:cubicBezTo>
                    <a:pt x="88900" y="1499988"/>
                    <a:pt x="59690" y="1470778"/>
                    <a:pt x="59690" y="143521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435218"/>
                  </a:lnTo>
                  <a:cubicBezTo>
                    <a:pt x="0" y="1503798"/>
                    <a:pt x="55880" y="1559678"/>
                    <a:pt x="124460" y="1559678"/>
                  </a:cubicBezTo>
                  <a:lnTo>
                    <a:pt x="2785334" y="1559678"/>
                  </a:lnTo>
                  <a:cubicBezTo>
                    <a:pt x="2853914" y="1559678"/>
                    <a:pt x="2909794" y="1503798"/>
                    <a:pt x="2909794" y="1435218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2857109"/>
            <a:ext cx="4586693" cy="2458511"/>
            <a:chOff x="0" y="0"/>
            <a:chExt cx="2909794" cy="15596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09794" cy="1559678"/>
            </a:xfrm>
            <a:custGeom>
              <a:avLst/>
              <a:gdLst/>
              <a:ahLst/>
              <a:cxnLst/>
              <a:rect l="l" t="t" r="r" b="b"/>
              <a:pathLst>
                <a:path w="2909794" h="1559678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1435218"/>
                  </a:lnTo>
                  <a:cubicBezTo>
                    <a:pt x="2850104" y="1470778"/>
                    <a:pt x="2820894" y="1499988"/>
                    <a:pt x="2785334" y="1499988"/>
                  </a:cubicBezTo>
                  <a:lnTo>
                    <a:pt x="124460" y="1499988"/>
                  </a:lnTo>
                  <a:cubicBezTo>
                    <a:pt x="88900" y="1499988"/>
                    <a:pt x="59690" y="1470778"/>
                    <a:pt x="59690" y="143521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435218"/>
                  </a:lnTo>
                  <a:cubicBezTo>
                    <a:pt x="0" y="1503798"/>
                    <a:pt x="55880" y="1559678"/>
                    <a:pt x="124460" y="1559678"/>
                  </a:cubicBezTo>
                  <a:lnTo>
                    <a:pt x="2785334" y="1559678"/>
                  </a:lnTo>
                  <a:cubicBezTo>
                    <a:pt x="2853914" y="1559678"/>
                    <a:pt x="2909794" y="1503798"/>
                    <a:pt x="2909794" y="1435218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675596" y="2857109"/>
            <a:ext cx="4586693" cy="3056033"/>
            <a:chOff x="0" y="0"/>
            <a:chExt cx="2909794" cy="1938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09794" cy="1938745"/>
            </a:xfrm>
            <a:custGeom>
              <a:avLst/>
              <a:gdLst/>
              <a:ahLst/>
              <a:cxnLst/>
              <a:rect l="l" t="t" r="r" b="b"/>
              <a:pathLst>
                <a:path w="2909794" h="1938745">
                  <a:moveTo>
                    <a:pt x="2785334" y="59690"/>
                  </a:moveTo>
                  <a:cubicBezTo>
                    <a:pt x="2820894" y="59690"/>
                    <a:pt x="2850104" y="88900"/>
                    <a:pt x="2850104" y="124460"/>
                  </a:cubicBezTo>
                  <a:lnTo>
                    <a:pt x="2850104" y="1814285"/>
                  </a:lnTo>
                  <a:cubicBezTo>
                    <a:pt x="2850104" y="1849845"/>
                    <a:pt x="2820894" y="1879055"/>
                    <a:pt x="2785334" y="1879055"/>
                  </a:cubicBezTo>
                  <a:lnTo>
                    <a:pt x="124460" y="1879055"/>
                  </a:lnTo>
                  <a:cubicBezTo>
                    <a:pt x="88900" y="1879055"/>
                    <a:pt x="59690" y="1849845"/>
                    <a:pt x="59690" y="1814285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785334" y="59690"/>
                  </a:lnTo>
                  <a:moveTo>
                    <a:pt x="27853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814285"/>
                  </a:lnTo>
                  <a:cubicBezTo>
                    <a:pt x="0" y="1882865"/>
                    <a:pt x="55880" y="1938745"/>
                    <a:pt x="124460" y="1938745"/>
                  </a:cubicBezTo>
                  <a:lnTo>
                    <a:pt x="2785334" y="1938745"/>
                  </a:lnTo>
                  <a:cubicBezTo>
                    <a:pt x="2853914" y="1938745"/>
                    <a:pt x="2909794" y="1882865"/>
                    <a:pt x="2909794" y="1814285"/>
                  </a:cubicBezTo>
                  <a:lnTo>
                    <a:pt x="2909794" y="124460"/>
                  </a:lnTo>
                  <a:cubicBezTo>
                    <a:pt x="2909794" y="55880"/>
                    <a:pt x="2853914" y="0"/>
                    <a:pt x="2785334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1114323" y="5534695"/>
            <a:ext cx="4417280" cy="4316110"/>
          </a:xfrm>
          <a:custGeom>
            <a:avLst/>
            <a:gdLst/>
            <a:ahLst/>
            <a:cxnLst/>
            <a:rect l="l" t="t" r="r" b="b"/>
            <a:pathLst>
              <a:path w="4417280" h="4316110">
                <a:moveTo>
                  <a:pt x="0" y="0"/>
                </a:moveTo>
                <a:lnTo>
                  <a:pt x="4417280" y="0"/>
                </a:lnTo>
                <a:lnTo>
                  <a:pt x="4417280" y="4316110"/>
                </a:lnTo>
                <a:lnTo>
                  <a:pt x="0" y="43161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193" r="-15733" b="-4953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60303" y="6360817"/>
            <a:ext cx="4417280" cy="3489988"/>
          </a:xfrm>
          <a:custGeom>
            <a:avLst/>
            <a:gdLst/>
            <a:ahLst/>
            <a:cxnLst/>
            <a:rect l="l" t="t" r="r" b="b"/>
            <a:pathLst>
              <a:path w="4417280" h="3489988">
                <a:moveTo>
                  <a:pt x="0" y="0"/>
                </a:moveTo>
                <a:lnTo>
                  <a:pt x="4417280" y="0"/>
                </a:lnTo>
                <a:lnTo>
                  <a:pt x="4417280" y="3489988"/>
                </a:lnTo>
                <a:lnTo>
                  <a:pt x="0" y="34899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654" t="-14761" r="-9181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Example: Professional Services | Owned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28989" y="2295524"/>
            <a:ext cx="2153212" cy="1187767"/>
            <a:chOff x="0" y="0"/>
            <a:chExt cx="567101" cy="3128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67394" y="2295524"/>
            <a:ext cx="2153212" cy="1187767"/>
            <a:chOff x="0" y="0"/>
            <a:chExt cx="567101" cy="31282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892337" y="2295524"/>
            <a:ext cx="2153212" cy="1187767"/>
            <a:chOff x="0" y="0"/>
            <a:chExt cx="567101" cy="3128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67101" cy="312827"/>
            </a:xfrm>
            <a:custGeom>
              <a:avLst/>
              <a:gdLst/>
              <a:ahLst/>
              <a:cxnLst/>
              <a:rect l="l" t="t" r="r" b="b"/>
              <a:pathLst>
                <a:path w="567101" h="312827">
                  <a:moveTo>
                    <a:pt x="35955" y="0"/>
                  </a:moveTo>
                  <a:lnTo>
                    <a:pt x="531146" y="0"/>
                  </a:lnTo>
                  <a:cubicBezTo>
                    <a:pt x="551004" y="0"/>
                    <a:pt x="567101" y="16098"/>
                    <a:pt x="567101" y="35955"/>
                  </a:cubicBezTo>
                  <a:lnTo>
                    <a:pt x="567101" y="276872"/>
                  </a:lnTo>
                  <a:cubicBezTo>
                    <a:pt x="567101" y="296730"/>
                    <a:pt x="551004" y="312827"/>
                    <a:pt x="531146" y="312827"/>
                  </a:cubicBezTo>
                  <a:lnTo>
                    <a:pt x="35955" y="312827"/>
                  </a:lnTo>
                  <a:cubicBezTo>
                    <a:pt x="16098" y="312827"/>
                    <a:pt x="0" y="296730"/>
                    <a:pt x="0" y="276872"/>
                  </a:cubicBezTo>
                  <a:lnTo>
                    <a:pt x="0" y="35955"/>
                  </a:lnTo>
                  <a:cubicBezTo>
                    <a:pt x="0" y="16098"/>
                    <a:pt x="16098" y="0"/>
                    <a:pt x="35955" y="0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567101" cy="350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190760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50861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014208" y="2573123"/>
            <a:ext cx="1909470" cy="56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726">
                <a:solidFill>
                  <a:srgbClr val="F5F5F4"/>
                </a:solidFill>
                <a:latin typeface="DM Serif Display"/>
              </a:rPr>
              <a:t>Scope 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85948" y="4023495"/>
            <a:ext cx="3874031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Company Cars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894659" y="3645216"/>
            <a:ext cx="4148568" cy="203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Waste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Employee Commuting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Vendors/Suppliers</a:t>
            </a:r>
          </a:p>
          <a:p>
            <a:pPr algn="ctr">
              <a:lnSpc>
                <a:spcPts val="2299"/>
              </a:lnSpc>
            </a:pPr>
            <a:endParaRPr lang="en-US" sz="2499">
              <a:solidFill>
                <a:srgbClr val="333333"/>
              </a:solidFill>
              <a:latin typeface="Franklin Gothic Medium"/>
            </a:endParaRPr>
          </a:p>
          <a:p>
            <a:pPr algn="ctr">
              <a:lnSpc>
                <a:spcPts val="22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Business Travel</a:t>
            </a:r>
          </a:p>
        </p:txBody>
      </p:sp>
      <p:sp>
        <p:nvSpPr>
          <p:cNvPr id="26" name="Freeform 26"/>
          <p:cNvSpPr/>
          <p:nvPr/>
        </p:nvSpPr>
        <p:spPr>
          <a:xfrm>
            <a:off x="6935360" y="5534695"/>
            <a:ext cx="4417280" cy="4316110"/>
          </a:xfrm>
          <a:custGeom>
            <a:avLst/>
            <a:gdLst/>
            <a:ahLst/>
            <a:cxnLst/>
            <a:rect l="l" t="t" r="r" b="b"/>
            <a:pathLst>
              <a:path w="4417280" h="4316110">
                <a:moveTo>
                  <a:pt x="0" y="0"/>
                </a:moveTo>
                <a:lnTo>
                  <a:pt x="4417280" y="0"/>
                </a:lnTo>
                <a:lnTo>
                  <a:pt x="4417280" y="4316110"/>
                </a:lnTo>
                <a:lnTo>
                  <a:pt x="0" y="4316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6801" t="-8955" r="-12954" b="-13843"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7208479" y="3956820"/>
            <a:ext cx="3874031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>
                <a:solidFill>
                  <a:srgbClr val="333333"/>
                </a:solidFill>
                <a:latin typeface="Franklin Gothic Medium"/>
              </a:rPr>
              <a:t>Purchased Utilities</a:t>
            </a:r>
          </a:p>
        </p:txBody>
      </p:sp>
      <p:pic>
        <p:nvPicPr>
          <p:cNvPr id="28" name="Picture 27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E83A4B2E-BD0F-B5FD-C7E7-7AB2255D3F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1850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3413492" y="4291945"/>
            <a:ext cx="12578148" cy="0"/>
          </a:xfrm>
          <a:prstGeom prst="line">
            <a:avLst/>
          </a:prstGeom>
          <a:ln w="47625" cap="flat">
            <a:solidFill>
              <a:srgbClr val="DFE4E4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2240725" y="3694713"/>
            <a:ext cx="1853542" cy="2646836"/>
            <a:chOff x="0" y="0"/>
            <a:chExt cx="2471389" cy="3529115"/>
          </a:xfrm>
        </p:grpSpPr>
        <p:grpSp>
          <p:nvGrpSpPr>
            <p:cNvPr id="5" name="Group 5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7591" y="0"/>
                    </a:moveTo>
                    <a:lnTo>
                      <a:pt x="775209" y="0"/>
                    </a:lnTo>
                    <a:cubicBezTo>
                      <a:pt x="785178" y="0"/>
                      <a:pt x="794740" y="3961"/>
                      <a:pt x="801790" y="11010"/>
                    </a:cubicBezTo>
                    <a:cubicBezTo>
                      <a:pt x="808839" y="18060"/>
                      <a:pt x="812800" y="27622"/>
                      <a:pt x="812800" y="37591"/>
                    </a:cubicBezTo>
                    <a:lnTo>
                      <a:pt x="812800" y="775209"/>
                    </a:lnTo>
                    <a:cubicBezTo>
                      <a:pt x="812800" y="785178"/>
                      <a:pt x="808839" y="794740"/>
                      <a:pt x="801790" y="801790"/>
                    </a:cubicBezTo>
                    <a:cubicBezTo>
                      <a:pt x="794740" y="808839"/>
                      <a:pt x="785178" y="812800"/>
                      <a:pt x="775209" y="812800"/>
                    </a:cubicBezTo>
                    <a:lnTo>
                      <a:pt x="37591" y="812800"/>
                    </a:lnTo>
                    <a:cubicBezTo>
                      <a:pt x="27622" y="812800"/>
                      <a:pt x="18060" y="808839"/>
                      <a:pt x="11010" y="801790"/>
                    </a:cubicBezTo>
                    <a:cubicBezTo>
                      <a:pt x="3961" y="794740"/>
                      <a:pt x="0" y="785178"/>
                      <a:pt x="0" y="775209"/>
                    </a:cubicBezTo>
                    <a:lnTo>
                      <a:pt x="0" y="37591"/>
                    </a:lnTo>
                    <a:cubicBezTo>
                      <a:pt x="0" y="27622"/>
                      <a:pt x="3961" y="18060"/>
                      <a:pt x="11010" y="11010"/>
                    </a:cubicBezTo>
                    <a:cubicBezTo>
                      <a:pt x="18060" y="3961"/>
                      <a:pt x="27622" y="0"/>
                      <a:pt x="37591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 rot="-10800000">
            <a:off x="1559950" y="3065512"/>
            <a:ext cx="1853542" cy="18535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9238" y="0"/>
                  </a:moveTo>
                  <a:lnTo>
                    <a:pt x="783562" y="0"/>
                  </a:lnTo>
                  <a:cubicBezTo>
                    <a:pt x="791317" y="0"/>
                    <a:pt x="798753" y="3080"/>
                    <a:pt x="804236" y="8564"/>
                  </a:cubicBezTo>
                  <a:cubicBezTo>
                    <a:pt x="809720" y="14047"/>
                    <a:pt x="812800" y="21483"/>
                    <a:pt x="812800" y="29238"/>
                  </a:cubicBezTo>
                  <a:lnTo>
                    <a:pt x="812800" y="783562"/>
                  </a:lnTo>
                  <a:cubicBezTo>
                    <a:pt x="812800" y="791317"/>
                    <a:pt x="809720" y="798753"/>
                    <a:pt x="804236" y="804236"/>
                  </a:cubicBezTo>
                  <a:cubicBezTo>
                    <a:pt x="798753" y="809720"/>
                    <a:pt x="791317" y="812800"/>
                    <a:pt x="783562" y="812800"/>
                  </a:cubicBezTo>
                  <a:lnTo>
                    <a:pt x="29238" y="812800"/>
                  </a:lnTo>
                  <a:cubicBezTo>
                    <a:pt x="21483" y="812800"/>
                    <a:pt x="14047" y="809720"/>
                    <a:pt x="8564" y="804236"/>
                  </a:cubicBezTo>
                  <a:cubicBezTo>
                    <a:pt x="3080" y="798753"/>
                    <a:pt x="0" y="791317"/>
                    <a:pt x="0" y="783562"/>
                  </a:cubicBezTo>
                  <a:lnTo>
                    <a:pt x="0" y="29238"/>
                  </a:lnTo>
                  <a:cubicBezTo>
                    <a:pt x="0" y="21483"/>
                    <a:pt x="3080" y="14047"/>
                    <a:pt x="8564" y="8564"/>
                  </a:cubicBezTo>
                  <a:cubicBezTo>
                    <a:pt x="14047" y="3080"/>
                    <a:pt x="21483" y="0"/>
                    <a:pt x="29238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931282" y="3416214"/>
            <a:ext cx="1853542" cy="18535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945" y="0"/>
                  </a:moveTo>
                  <a:lnTo>
                    <a:pt x="766855" y="0"/>
                  </a:lnTo>
                  <a:cubicBezTo>
                    <a:pt x="792230" y="0"/>
                    <a:pt x="812800" y="20570"/>
                    <a:pt x="812800" y="45945"/>
                  </a:cubicBezTo>
                  <a:lnTo>
                    <a:pt x="812800" y="766855"/>
                  </a:lnTo>
                  <a:cubicBezTo>
                    <a:pt x="812800" y="792230"/>
                    <a:pt x="792230" y="812800"/>
                    <a:pt x="766855" y="812800"/>
                  </a:cubicBezTo>
                  <a:lnTo>
                    <a:pt x="45945" y="812800"/>
                  </a:lnTo>
                  <a:cubicBezTo>
                    <a:pt x="20570" y="812800"/>
                    <a:pt x="0" y="792230"/>
                    <a:pt x="0" y="766855"/>
                  </a:cubicBezTo>
                  <a:lnTo>
                    <a:pt x="0" y="45945"/>
                  </a:lnTo>
                  <a:cubicBezTo>
                    <a:pt x="0" y="20570"/>
                    <a:pt x="20570" y="0"/>
                    <a:pt x="45945" y="0"/>
                  </a:cubicBezTo>
                  <a:close/>
                </a:path>
              </a:pathLst>
            </a:custGeom>
            <a:solidFill>
              <a:srgbClr val="405029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85262" y="3694713"/>
            <a:ext cx="1853542" cy="2646836"/>
            <a:chOff x="0" y="0"/>
            <a:chExt cx="2471389" cy="3529115"/>
          </a:xfrm>
        </p:grpSpPr>
        <p:grpSp>
          <p:nvGrpSpPr>
            <p:cNvPr id="18" name="Group 18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 rot="-10800000">
            <a:off x="4704487" y="3065512"/>
            <a:ext cx="1853542" cy="1853542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5075819" y="3416214"/>
            <a:ext cx="1853542" cy="185354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556D31"/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29799" y="3694713"/>
            <a:ext cx="1853542" cy="2646836"/>
            <a:chOff x="0" y="0"/>
            <a:chExt cx="2471389" cy="3529115"/>
          </a:xfrm>
        </p:grpSpPr>
        <p:grpSp>
          <p:nvGrpSpPr>
            <p:cNvPr id="31" name="Group 31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 rot="-10800000">
            <a:off x="7849024" y="3065512"/>
            <a:ext cx="1853542" cy="185354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 rot="-10800000">
            <a:off x="8220356" y="3416214"/>
            <a:ext cx="1853542" cy="1853542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7E9D4F"/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74336" y="3694713"/>
            <a:ext cx="1853542" cy="2646836"/>
            <a:chOff x="0" y="0"/>
            <a:chExt cx="2471389" cy="3529115"/>
          </a:xfrm>
        </p:grpSpPr>
        <p:grpSp>
          <p:nvGrpSpPr>
            <p:cNvPr id="44" name="Group 44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 rot="-10800000">
            <a:off x="10993561" y="3065512"/>
            <a:ext cx="1853542" cy="1853542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0800000">
            <a:off x="11383943" y="3416214"/>
            <a:ext cx="1853542" cy="1853542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ADBF91"/>
            </a:solidFill>
            <a:ln cap="sq">
              <a:noFill/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4818873" y="3694713"/>
            <a:ext cx="1853542" cy="2646836"/>
            <a:chOff x="0" y="0"/>
            <a:chExt cx="2471389" cy="3529115"/>
          </a:xfrm>
        </p:grpSpPr>
        <p:grpSp>
          <p:nvGrpSpPr>
            <p:cNvPr id="57" name="Group 57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 rot="-10800000">
            <a:off x="14138098" y="3065512"/>
            <a:ext cx="1853542" cy="1853542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-10800000">
            <a:off x="14509430" y="3416214"/>
            <a:ext cx="1853542" cy="1853542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D4E4BB"/>
            </a:solidFill>
            <a:ln cap="sq">
              <a:noFill/>
              <a:prstDash val="solid"/>
              <a:miter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2388832" y="3540820"/>
            <a:ext cx="1164336" cy="1568129"/>
          </a:xfrm>
          <a:custGeom>
            <a:avLst/>
            <a:gdLst/>
            <a:ahLst/>
            <a:cxnLst/>
            <a:rect l="l" t="t" r="r" b="b"/>
            <a:pathLst>
              <a:path w="1164336" h="1568129">
                <a:moveTo>
                  <a:pt x="0" y="0"/>
                </a:moveTo>
                <a:lnTo>
                  <a:pt x="1164336" y="0"/>
                </a:lnTo>
                <a:lnTo>
                  <a:pt x="1164336" y="1568129"/>
                </a:lnTo>
                <a:lnTo>
                  <a:pt x="0" y="156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5304388" y="4020925"/>
            <a:ext cx="1390150" cy="811500"/>
          </a:xfrm>
          <a:custGeom>
            <a:avLst/>
            <a:gdLst/>
            <a:ahLst/>
            <a:cxnLst/>
            <a:rect l="l" t="t" r="r" b="b"/>
            <a:pathLst>
              <a:path w="1390150" h="811500">
                <a:moveTo>
                  <a:pt x="0" y="0"/>
                </a:moveTo>
                <a:lnTo>
                  <a:pt x="1390150" y="0"/>
                </a:lnTo>
                <a:lnTo>
                  <a:pt x="1390150" y="811500"/>
                </a:lnTo>
                <a:lnTo>
                  <a:pt x="0" y="81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8448479" y="3751465"/>
            <a:ext cx="1453241" cy="1302467"/>
          </a:xfrm>
          <a:custGeom>
            <a:avLst/>
            <a:gdLst/>
            <a:ahLst/>
            <a:cxnLst/>
            <a:rect l="l" t="t" r="r" b="b"/>
            <a:pathLst>
              <a:path w="1453241" h="1302467">
                <a:moveTo>
                  <a:pt x="0" y="0"/>
                </a:moveTo>
                <a:lnTo>
                  <a:pt x="1453241" y="0"/>
                </a:lnTo>
                <a:lnTo>
                  <a:pt x="1453241" y="1302467"/>
                </a:lnTo>
                <a:lnTo>
                  <a:pt x="0" y="1302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11512913" y="3682111"/>
            <a:ext cx="1551247" cy="1219668"/>
          </a:xfrm>
          <a:custGeom>
            <a:avLst/>
            <a:gdLst/>
            <a:ahLst/>
            <a:cxnLst/>
            <a:rect l="l" t="t" r="r" b="b"/>
            <a:pathLst>
              <a:path w="1551247" h="1219668">
                <a:moveTo>
                  <a:pt x="0" y="0"/>
                </a:moveTo>
                <a:lnTo>
                  <a:pt x="1551248" y="0"/>
                </a:lnTo>
                <a:lnTo>
                  <a:pt x="1551248" y="1219668"/>
                </a:lnTo>
                <a:lnTo>
                  <a:pt x="0" y="121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14744167" y="3682111"/>
            <a:ext cx="1391167" cy="1426838"/>
          </a:xfrm>
          <a:custGeom>
            <a:avLst/>
            <a:gdLst/>
            <a:ahLst/>
            <a:cxnLst/>
            <a:rect l="l" t="t" r="r" b="b"/>
            <a:pathLst>
              <a:path w="1391167" h="1426838">
                <a:moveTo>
                  <a:pt x="0" y="0"/>
                </a:moveTo>
                <a:lnTo>
                  <a:pt x="1391167" y="0"/>
                </a:lnTo>
                <a:lnTo>
                  <a:pt x="1391167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Process for Reductions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530368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Define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530368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Outcomes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Team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Work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523521" y="6665344"/>
            <a:ext cx="2951883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Data Capture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674905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What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How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Who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819442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Analyze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819442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Ideas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Plans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Budgets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963979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Implement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0963979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Vendors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Policies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Projects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4108516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Results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4071119" y="7273443"/>
            <a:ext cx="2730164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Measure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Report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Adjust</a:t>
            </a:r>
          </a:p>
        </p:txBody>
      </p:sp>
      <p:pic>
        <p:nvPicPr>
          <p:cNvPr id="85" name="Picture 8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B7495B13-ADA2-2D98-4315-8D2FFA90D17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1850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3413492" y="4291945"/>
            <a:ext cx="12578148" cy="0"/>
          </a:xfrm>
          <a:prstGeom prst="line">
            <a:avLst/>
          </a:prstGeom>
          <a:ln w="47625" cap="flat">
            <a:solidFill>
              <a:srgbClr val="DFE4E4">
                <a:alpha val="19608"/>
              </a:srgbClr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2240725" y="3694713"/>
            <a:ext cx="1853542" cy="2646836"/>
            <a:chOff x="0" y="0"/>
            <a:chExt cx="2471389" cy="3529115"/>
          </a:xfrm>
        </p:grpSpPr>
        <p:grpSp>
          <p:nvGrpSpPr>
            <p:cNvPr id="5" name="Group 5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7591" y="0"/>
                    </a:moveTo>
                    <a:lnTo>
                      <a:pt x="775209" y="0"/>
                    </a:lnTo>
                    <a:cubicBezTo>
                      <a:pt x="785178" y="0"/>
                      <a:pt x="794740" y="3961"/>
                      <a:pt x="801790" y="11010"/>
                    </a:cubicBezTo>
                    <a:cubicBezTo>
                      <a:pt x="808839" y="18060"/>
                      <a:pt x="812800" y="27622"/>
                      <a:pt x="812800" y="37591"/>
                    </a:cubicBezTo>
                    <a:lnTo>
                      <a:pt x="812800" y="775209"/>
                    </a:lnTo>
                    <a:cubicBezTo>
                      <a:pt x="812800" y="785178"/>
                      <a:pt x="808839" y="794740"/>
                      <a:pt x="801790" y="801790"/>
                    </a:cubicBezTo>
                    <a:cubicBezTo>
                      <a:pt x="794740" y="808839"/>
                      <a:pt x="785178" y="812800"/>
                      <a:pt x="775209" y="812800"/>
                    </a:cubicBezTo>
                    <a:lnTo>
                      <a:pt x="37591" y="812800"/>
                    </a:lnTo>
                    <a:cubicBezTo>
                      <a:pt x="27622" y="812800"/>
                      <a:pt x="18060" y="808839"/>
                      <a:pt x="11010" y="801790"/>
                    </a:cubicBezTo>
                    <a:cubicBezTo>
                      <a:pt x="3961" y="794740"/>
                      <a:pt x="0" y="785178"/>
                      <a:pt x="0" y="775209"/>
                    </a:cubicBezTo>
                    <a:lnTo>
                      <a:pt x="0" y="37591"/>
                    </a:lnTo>
                    <a:cubicBezTo>
                      <a:pt x="0" y="27622"/>
                      <a:pt x="3961" y="18060"/>
                      <a:pt x="11010" y="11010"/>
                    </a:cubicBezTo>
                    <a:cubicBezTo>
                      <a:pt x="18060" y="3961"/>
                      <a:pt x="27622" y="0"/>
                      <a:pt x="37591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 rot="-10800000">
            <a:off x="1559950" y="3065512"/>
            <a:ext cx="1853542" cy="18535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9238" y="0"/>
                  </a:moveTo>
                  <a:lnTo>
                    <a:pt x="783562" y="0"/>
                  </a:lnTo>
                  <a:cubicBezTo>
                    <a:pt x="791317" y="0"/>
                    <a:pt x="798753" y="3080"/>
                    <a:pt x="804236" y="8564"/>
                  </a:cubicBezTo>
                  <a:cubicBezTo>
                    <a:pt x="809720" y="14047"/>
                    <a:pt x="812800" y="21483"/>
                    <a:pt x="812800" y="29238"/>
                  </a:cubicBezTo>
                  <a:lnTo>
                    <a:pt x="812800" y="783562"/>
                  </a:lnTo>
                  <a:cubicBezTo>
                    <a:pt x="812800" y="791317"/>
                    <a:pt x="809720" y="798753"/>
                    <a:pt x="804236" y="804236"/>
                  </a:cubicBezTo>
                  <a:cubicBezTo>
                    <a:pt x="798753" y="809720"/>
                    <a:pt x="791317" y="812800"/>
                    <a:pt x="783562" y="812800"/>
                  </a:cubicBezTo>
                  <a:lnTo>
                    <a:pt x="29238" y="812800"/>
                  </a:lnTo>
                  <a:cubicBezTo>
                    <a:pt x="21483" y="812800"/>
                    <a:pt x="14047" y="809720"/>
                    <a:pt x="8564" y="804236"/>
                  </a:cubicBezTo>
                  <a:cubicBezTo>
                    <a:pt x="3080" y="798753"/>
                    <a:pt x="0" y="791317"/>
                    <a:pt x="0" y="783562"/>
                  </a:cubicBezTo>
                  <a:lnTo>
                    <a:pt x="0" y="29238"/>
                  </a:lnTo>
                  <a:cubicBezTo>
                    <a:pt x="0" y="21483"/>
                    <a:pt x="3080" y="14047"/>
                    <a:pt x="8564" y="8564"/>
                  </a:cubicBezTo>
                  <a:cubicBezTo>
                    <a:pt x="14047" y="3080"/>
                    <a:pt x="21483" y="0"/>
                    <a:pt x="29238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931282" y="3416214"/>
            <a:ext cx="1853542" cy="18535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945" y="0"/>
                  </a:moveTo>
                  <a:lnTo>
                    <a:pt x="766855" y="0"/>
                  </a:lnTo>
                  <a:cubicBezTo>
                    <a:pt x="792230" y="0"/>
                    <a:pt x="812800" y="20570"/>
                    <a:pt x="812800" y="45945"/>
                  </a:cubicBezTo>
                  <a:lnTo>
                    <a:pt x="812800" y="766855"/>
                  </a:lnTo>
                  <a:cubicBezTo>
                    <a:pt x="812800" y="792230"/>
                    <a:pt x="792230" y="812800"/>
                    <a:pt x="766855" y="812800"/>
                  </a:cubicBezTo>
                  <a:lnTo>
                    <a:pt x="45945" y="812800"/>
                  </a:lnTo>
                  <a:cubicBezTo>
                    <a:pt x="20570" y="812800"/>
                    <a:pt x="0" y="792230"/>
                    <a:pt x="0" y="766855"/>
                  </a:cubicBezTo>
                  <a:lnTo>
                    <a:pt x="0" y="45945"/>
                  </a:lnTo>
                  <a:cubicBezTo>
                    <a:pt x="0" y="20570"/>
                    <a:pt x="20570" y="0"/>
                    <a:pt x="45945" y="0"/>
                  </a:cubicBezTo>
                  <a:close/>
                </a:path>
              </a:pathLst>
            </a:custGeom>
            <a:solidFill>
              <a:srgbClr val="405029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85262" y="3694713"/>
            <a:ext cx="1853542" cy="2646836"/>
            <a:chOff x="0" y="0"/>
            <a:chExt cx="2471389" cy="3529115"/>
          </a:xfrm>
        </p:grpSpPr>
        <p:grpSp>
          <p:nvGrpSpPr>
            <p:cNvPr id="18" name="Group 18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 rot="-10800000">
            <a:off x="4704487" y="3065512"/>
            <a:ext cx="1853542" cy="1853542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5075819" y="3416214"/>
            <a:ext cx="1853542" cy="185354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556D31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29799" y="3694713"/>
            <a:ext cx="1853542" cy="2646836"/>
            <a:chOff x="0" y="0"/>
            <a:chExt cx="2471389" cy="3529115"/>
          </a:xfrm>
        </p:grpSpPr>
        <p:grpSp>
          <p:nvGrpSpPr>
            <p:cNvPr id="31" name="Group 31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 rot="-10800000">
            <a:off x="7849024" y="3065512"/>
            <a:ext cx="1853542" cy="185354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 rot="-10800000">
            <a:off x="8220356" y="3416214"/>
            <a:ext cx="1853542" cy="1853542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7E9D4F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74336" y="3694713"/>
            <a:ext cx="1853542" cy="2646836"/>
            <a:chOff x="0" y="0"/>
            <a:chExt cx="2471389" cy="3529115"/>
          </a:xfrm>
        </p:grpSpPr>
        <p:grpSp>
          <p:nvGrpSpPr>
            <p:cNvPr id="44" name="Group 44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 rot="-10800000">
            <a:off x="10993561" y="3065512"/>
            <a:ext cx="1853542" cy="1853542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0800000">
            <a:off x="11383943" y="3416214"/>
            <a:ext cx="1853542" cy="1853542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ADBF91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4818873" y="3694713"/>
            <a:ext cx="1853542" cy="2646836"/>
            <a:chOff x="0" y="0"/>
            <a:chExt cx="2471389" cy="3529115"/>
          </a:xfrm>
        </p:grpSpPr>
        <p:grpSp>
          <p:nvGrpSpPr>
            <p:cNvPr id="57" name="Group 57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 rot="-10800000">
            <a:off x="14138098" y="3065512"/>
            <a:ext cx="1853542" cy="1853542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-10800000">
            <a:off x="14509430" y="3416214"/>
            <a:ext cx="1853542" cy="1853542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D4E4BB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2388832" y="3540820"/>
            <a:ext cx="1164336" cy="1568129"/>
          </a:xfrm>
          <a:custGeom>
            <a:avLst/>
            <a:gdLst/>
            <a:ahLst/>
            <a:cxnLst/>
            <a:rect l="l" t="t" r="r" b="b"/>
            <a:pathLst>
              <a:path w="1164336" h="1568129">
                <a:moveTo>
                  <a:pt x="0" y="0"/>
                </a:moveTo>
                <a:lnTo>
                  <a:pt x="1164336" y="0"/>
                </a:lnTo>
                <a:lnTo>
                  <a:pt x="1164336" y="1568129"/>
                </a:lnTo>
                <a:lnTo>
                  <a:pt x="0" y="156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5304388" y="4020925"/>
            <a:ext cx="1390150" cy="811500"/>
          </a:xfrm>
          <a:custGeom>
            <a:avLst/>
            <a:gdLst/>
            <a:ahLst/>
            <a:cxnLst/>
            <a:rect l="l" t="t" r="r" b="b"/>
            <a:pathLst>
              <a:path w="1390150" h="811500">
                <a:moveTo>
                  <a:pt x="0" y="0"/>
                </a:moveTo>
                <a:lnTo>
                  <a:pt x="1390150" y="0"/>
                </a:lnTo>
                <a:lnTo>
                  <a:pt x="1390150" y="811500"/>
                </a:lnTo>
                <a:lnTo>
                  <a:pt x="0" y="81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8448479" y="3751465"/>
            <a:ext cx="1453241" cy="1302467"/>
          </a:xfrm>
          <a:custGeom>
            <a:avLst/>
            <a:gdLst/>
            <a:ahLst/>
            <a:cxnLst/>
            <a:rect l="l" t="t" r="r" b="b"/>
            <a:pathLst>
              <a:path w="1453241" h="1302467">
                <a:moveTo>
                  <a:pt x="0" y="0"/>
                </a:moveTo>
                <a:lnTo>
                  <a:pt x="1453241" y="0"/>
                </a:lnTo>
                <a:lnTo>
                  <a:pt x="1453241" y="1302467"/>
                </a:lnTo>
                <a:lnTo>
                  <a:pt x="0" y="1302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11512913" y="3682111"/>
            <a:ext cx="1551247" cy="1219668"/>
          </a:xfrm>
          <a:custGeom>
            <a:avLst/>
            <a:gdLst/>
            <a:ahLst/>
            <a:cxnLst/>
            <a:rect l="l" t="t" r="r" b="b"/>
            <a:pathLst>
              <a:path w="1551247" h="1219668">
                <a:moveTo>
                  <a:pt x="0" y="0"/>
                </a:moveTo>
                <a:lnTo>
                  <a:pt x="1551248" y="0"/>
                </a:lnTo>
                <a:lnTo>
                  <a:pt x="1551248" y="1219668"/>
                </a:lnTo>
                <a:lnTo>
                  <a:pt x="0" y="121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19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14744167" y="3682111"/>
            <a:ext cx="1391167" cy="1426838"/>
          </a:xfrm>
          <a:custGeom>
            <a:avLst/>
            <a:gdLst/>
            <a:ahLst/>
            <a:cxnLst/>
            <a:rect l="l" t="t" r="r" b="b"/>
            <a:pathLst>
              <a:path w="1391167" h="1426838">
                <a:moveTo>
                  <a:pt x="0" y="0"/>
                </a:moveTo>
                <a:lnTo>
                  <a:pt x="1391167" y="0"/>
                </a:lnTo>
                <a:lnTo>
                  <a:pt x="1391167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9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Process for Reductions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530368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Define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530368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Outcomes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Team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Work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523521" y="6665344"/>
            <a:ext cx="2951883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Data Capture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674905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What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How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Who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819442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Analyze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819442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Ideas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Plans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Budgets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963979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Implement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0963979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Vendors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Policies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Projects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4108516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Results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4071119" y="7273443"/>
            <a:ext cx="2730164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Measure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Report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Adjust</a:t>
            </a:r>
          </a:p>
        </p:txBody>
      </p:sp>
      <p:pic>
        <p:nvPicPr>
          <p:cNvPr id="85" name="Picture 8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12625F11-2CAF-EB1A-B5F5-6136C309A04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1850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400823" y="2631796"/>
            <a:ext cx="10976075" cy="4914573"/>
          </a:xfrm>
          <a:custGeom>
            <a:avLst/>
            <a:gdLst/>
            <a:ahLst/>
            <a:cxnLst/>
            <a:rect l="l" t="t" r="r" b="b"/>
            <a:pathLst>
              <a:path w="10976075" h="4914573">
                <a:moveTo>
                  <a:pt x="0" y="0"/>
                </a:moveTo>
                <a:lnTo>
                  <a:pt x="10976075" y="0"/>
                </a:lnTo>
                <a:lnTo>
                  <a:pt x="10976075" y="4914573"/>
                </a:lnTo>
                <a:lnTo>
                  <a:pt x="0" y="4914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42" r="-1836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141244" y="5596759"/>
            <a:ext cx="8149119" cy="2255556"/>
            <a:chOff x="0" y="0"/>
            <a:chExt cx="2562819" cy="7093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62819" cy="709351"/>
            </a:xfrm>
            <a:custGeom>
              <a:avLst/>
              <a:gdLst/>
              <a:ahLst/>
              <a:cxnLst/>
              <a:rect l="l" t="t" r="r" b="b"/>
              <a:pathLst>
                <a:path w="2562819" h="709351">
                  <a:moveTo>
                    <a:pt x="48452" y="0"/>
                  </a:moveTo>
                  <a:lnTo>
                    <a:pt x="2514367" y="0"/>
                  </a:lnTo>
                  <a:cubicBezTo>
                    <a:pt x="2527217" y="0"/>
                    <a:pt x="2539541" y="5105"/>
                    <a:pt x="2548628" y="14191"/>
                  </a:cubicBezTo>
                  <a:cubicBezTo>
                    <a:pt x="2557714" y="23278"/>
                    <a:pt x="2562819" y="35601"/>
                    <a:pt x="2562819" y="48452"/>
                  </a:cubicBezTo>
                  <a:lnTo>
                    <a:pt x="2562819" y="660899"/>
                  </a:lnTo>
                  <a:cubicBezTo>
                    <a:pt x="2562819" y="673749"/>
                    <a:pt x="2557714" y="686073"/>
                    <a:pt x="2548628" y="695159"/>
                  </a:cubicBezTo>
                  <a:cubicBezTo>
                    <a:pt x="2539541" y="704246"/>
                    <a:pt x="2527217" y="709351"/>
                    <a:pt x="2514367" y="709351"/>
                  </a:cubicBezTo>
                  <a:lnTo>
                    <a:pt x="48452" y="709351"/>
                  </a:lnTo>
                  <a:cubicBezTo>
                    <a:pt x="35601" y="709351"/>
                    <a:pt x="23278" y="704246"/>
                    <a:pt x="14191" y="695159"/>
                  </a:cubicBezTo>
                  <a:cubicBezTo>
                    <a:pt x="5105" y="686073"/>
                    <a:pt x="0" y="673749"/>
                    <a:pt x="0" y="660899"/>
                  </a:cubicBezTo>
                  <a:lnTo>
                    <a:pt x="0" y="48452"/>
                  </a:lnTo>
                  <a:cubicBezTo>
                    <a:pt x="0" y="35601"/>
                    <a:pt x="5105" y="23278"/>
                    <a:pt x="14191" y="14191"/>
                  </a:cubicBezTo>
                  <a:cubicBezTo>
                    <a:pt x="23278" y="5105"/>
                    <a:pt x="35601" y="0"/>
                    <a:pt x="4845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FFDE59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562819" cy="747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Define Phase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443456" y="2850377"/>
            <a:ext cx="907114" cy="90711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443456" y="5437263"/>
            <a:ext cx="907114" cy="90711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443456" y="8146704"/>
            <a:ext cx="907114" cy="90711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229432" y="1535846"/>
            <a:ext cx="5551528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Known Outcomes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778021" y="2888477"/>
            <a:ext cx="4150234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Support in their initiatives to reduce carbon emissions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565011" y="3006553"/>
            <a:ext cx="66400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778021" y="5475363"/>
            <a:ext cx="4002940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Support in similar groups in their initiatives to reduce carbon emissions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65011" y="5593438"/>
            <a:ext cx="66400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02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778021" y="8184804"/>
            <a:ext cx="4002940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Support alignment in external practices and internal practices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565011" y="8302879"/>
            <a:ext cx="664003" cy="53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2"/>
              </a:lnSpc>
              <a:spcBef>
                <a:spcPct val="0"/>
              </a:spcBef>
            </a:pPr>
            <a:r>
              <a:rPr lang="en-US" sz="3209">
                <a:solidFill>
                  <a:srgbClr val="FFFFFF"/>
                </a:solidFill>
                <a:latin typeface="DM Serif Display"/>
              </a:rPr>
              <a:t>03</a:t>
            </a:r>
          </a:p>
        </p:txBody>
      </p:sp>
      <p:pic>
        <p:nvPicPr>
          <p:cNvPr id="24" name="Picture 23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6D0F726C-3FD5-AFFA-F1C2-8B1644A22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1850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Define Phase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5927" y="2083263"/>
            <a:ext cx="9790327" cy="184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Outcomes from the define phase are going to let you know: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5927" y="4532339"/>
            <a:ext cx="13621656" cy="346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 u="sng">
                <a:solidFill>
                  <a:srgbClr val="1F2020"/>
                </a:solidFill>
                <a:latin typeface="Franklin Gothic Medium"/>
              </a:rPr>
              <a:t>WHY</a:t>
            </a:r>
            <a:r>
              <a:rPr lang="en-US" sz="3000">
                <a:solidFill>
                  <a:srgbClr val="1F2020"/>
                </a:solidFill>
                <a:latin typeface="Franklin Gothic Medium"/>
              </a:rPr>
              <a:t> you are even doing this</a:t>
            </a:r>
          </a:p>
          <a:p>
            <a:pPr algn="l">
              <a:lnSpc>
                <a:spcPts val="3000"/>
              </a:lnSpc>
            </a:pPr>
            <a:endParaRPr lang="en-US" sz="3000">
              <a:solidFill>
                <a:srgbClr val="1F2020"/>
              </a:solidFill>
              <a:latin typeface="Franklin Gothic Medium"/>
            </a:endParaRPr>
          </a:p>
          <a:p>
            <a:pPr algn="l">
              <a:lnSpc>
                <a:spcPts val="3000"/>
              </a:lnSpc>
            </a:pPr>
            <a:r>
              <a:rPr lang="en-US" sz="3000" u="sng">
                <a:solidFill>
                  <a:srgbClr val="1F2020"/>
                </a:solidFill>
                <a:latin typeface="Franklin Gothic Medium"/>
              </a:rPr>
              <a:t>WAYS</a:t>
            </a:r>
            <a:r>
              <a:rPr lang="en-US" sz="3000">
                <a:solidFill>
                  <a:srgbClr val="1F2020"/>
                </a:solidFill>
                <a:latin typeface="Franklin Gothic Medium"/>
              </a:rPr>
              <a:t> that you will know you are successful</a:t>
            </a:r>
          </a:p>
          <a:p>
            <a:pPr algn="l">
              <a:lnSpc>
                <a:spcPts val="3000"/>
              </a:lnSpc>
            </a:pPr>
            <a:endParaRPr lang="en-US" sz="3000">
              <a:solidFill>
                <a:srgbClr val="1F2020"/>
              </a:solidFill>
              <a:latin typeface="Franklin Gothic Medium"/>
            </a:endParaRPr>
          </a:p>
          <a:p>
            <a:pPr algn="l">
              <a:lnSpc>
                <a:spcPts val="3000"/>
              </a:lnSpc>
            </a:pPr>
            <a:r>
              <a:rPr lang="en-US" sz="3000" u="sng">
                <a:solidFill>
                  <a:srgbClr val="1F2020"/>
                </a:solidFill>
                <a:latin typeface="Franklin Gothic Medium"/>
              </a:rPr>
              <a:t>BACKGROUND</a:t>
            </a:r>
            <a:r>
              <a:rPr lang="en-US" sz="3000">
                <a:solidFill>
                  <a:srgbClr val="1F2020"/>
                </a:solidFill>
                <a:latin typeface="Franklin Gothic Medium"/>
              </a:rPr>
              <a:t> into the situation so that everyone knows who and how to fund</a:t>
            </a:r>
          </a:p>
          <a:p>
            <a:pPr algn="l">
              <a:lnSpc>
                <a:spcPts val="3000"/>
              </a:lnSpc>
            </a:pPr>
            <a:endParaRPr lang="en-US" sz="3000">
              <a:solidFill>
                <a:srgbClr val="1F2020"/>
              </a:solidFill>
              <a:latin typeface="Franklin Gothic Medium"/>
            </a:endParaRPr>
          </a:p>
          <a:p>
            <a:pPr algn="l">
              <a:lnSpc>
                <a:spcPts val="3000"/>
              </a:lnSpc>
            </a:pPr>
            <a:r>
              <a:rPr lang="en-US" sz="3000" u="sng">
                <a:solidFill>
                  <a:srgbClr val="1F2020"/>
                </a:solidFill>
                <a:latin typeface="Franklin Gothic Medium"/>
              </a:rPr>
              <a:t>WHAT</a:t>
            </a:r>
            <a:r>
              <a:rPr lang="en-US" sz="3000">
                <a:solidFill>
                  <a:srgbClr val="1F2020"/>
                </a:solidFill>
                <a:latin typeface="Franklin Gothic Medium"/>
              </a:rPr>
              <a:t> you want to measure and how that information is stored</a:t>
            </a:r>
          </a:p>
          <a:p>
            <a:pPr algn="l">
              <a:lnSpc>
                <a:spcPts val="3000"/>
              </a:lnSpc>
            </a:pPr>
            <a:endParaRPr lang="en-US" sz="3000">
              <a:solidFill>
                <a:srgbClr val="1F2020"/>
              </a:solidFill>
              <a:latin typeface="Franklin Gothic Medium"/>
            </a:endParaRPr>
          </a:p>
          <a:p>
            <a:pPr algn="l">
              <a:lnSpc>
                <a:spcPts val="3000"/>
              </a:lnSpc>
            </a:pPr>
            <a:r>
              <a:rPr lang="en-US" sz="3000" u="sng">
                <a:solidFill>
                  <a:srgbClr val="1F2020"/>
                </a:solidFill>
                <a:latin typeface="Franklin Gothic Medium"/>
              </a:rPr>
              <a:t>WHEN</a:t>
            </a:r>
            <a:r>
              <a:rPr lang="en-US" sz="3000">
                <a:solidFill>
                  <a:srgbClr val="1F2020"/>
                </a:solidFill>
                <a:latin typeface="Franklin Gothic Medium"/>
              </a:rPr>
              <a:t> certain milestones need to be reached </a:t>
            </a:r>
          </a:p>
        </p:txBody>
      </p:sp>
      <p:pic>
        <p:nvPicPr>
          <p:cNvPr id="6" name="Picture 5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B442B26B-A421-6BD6-3244-9C9198A7E7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1850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3413492" y="4291945"/>
            <a:ext cx="12578148" cy="0"/>
          </a:xfrm>
          <a:prstGeom prst="line">
            <a:avLst/>
          </a:prstGeom>
          <a:ln w="47625" cap="flat">
            <a:solidFill>
              <a:srgbClr val="DFE4E4">
                <a:alpha val="19608"/>
              </a:srgbClr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2240725" y="3694713"/>
            <a:ext cx="1853542" cy="2646836"/>
            <a:chOff x="0" y="0"/>
            <a:chExt cx="2471389" cy="3529115"/>
          </a:xfrm>
        </p:grpSpPr>
        <p:grpSp>
          <p:nvGrpSpPr>
            <p:cNvPr id="5" name="Group 5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7591" y="0"/>
                    </a:moveTo>
                    <a:lnTo>
                      <a:pt x="775209" y="0"/>
                    </a:lnTo>
                    <a:cubicBezTo>
                      <a:pt x="785178" y="0"/>
                      <a:pt x="794740" y="3961"/>
                      <a:pt x="801790" y="11010"/>
                    </a:cubicBezTo>
                    <a:cubicBezTo>
                      <a:pt x="808839" y="18060"/>
                      <a:pt x="812800" y="27622"/>
                      <a:pt x="812800" y="37591"/>
                    </a:cubicBezTo>
                    <a:lnTo>
                      <a:pt x="812800" y="775209"/>
                    </a:lnTo>
                    <a:cubicBezTo>
                      <a:pt x="812800" y="785178"/>
                      <a:pt x="808839" y="794740"/>
                      <a:pt x="801790" y="801790"/>
                    </a:cubicBezTo>
                    <a:cubicBezTo>
                      <a:pt x="794740" y="808839"/>
                      <a:pt x="785178" y="812800"/>
                      <a:pt x="775209" y="812800"/>
                    </a:cubicBezTo>
                    <a:lnTo>
                      <a:pt x="37591" y="812800"/>
                    </a:lnTo>
                    <a:cubicBezTo>
                      <a:pt x="27622" y="812800"/>
                      <a:pt x="18060" y="808839"/>
                      <a:pt x="11010" y="801790"/>
                    </a:cubicBezTo>
                    <a:cubicBezTo>
                      <a:pt x="3961" y="794740"/>
                      <a:pt x="0" y="785178"/>
                      <a:pt x="0" y="775209"/>
                    </a:cubicBezTo>
                    <a:lnTo>
                      <a:pt x="0" y="37591"/>
                    </a:lnTo>
                    <a:cubicBezTo>
                      <a:pt x="0" y="27622"/>
                      <a:pt x="3961" y="18060"/>
                      <a:pt x="11010" y="11010"/>
                    </a:cubicBezTo>
                    <a:cubicBezTo>
                      <a:pt x="18060" y="3961"/>
                      <a:pt x="27622" y="0"/>
                      <a:pt x="37591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 rot="-10800000">
            <a:off x="1559950" y="3065512"/>
            <a:ext cx="1853542" cy="18535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9238" y="0"/>
                  </a:moveTo>
                  <a:lnTo>
                    <a:pt x="783562" y="0"/>
                  </a:lnTo>
                  <a:cubicBezTo>
                    <a:pt x="791317" y="0"/>
                    <a:pt x="798753" y="3080"/>
                    <a:pt x="804236" y="8564"/>
                  </a:cubicBezTo>
                  <a:cubicBezTo>
                    <a:pt x="809720" y="14047"/>
                    <a:pt x="812800" y="21483"/>
                    <a:pt x="812800" y="29238"/>
                  </a:cubicBezTo>
                  <a:lnTo>
                    <a:pt x="812800" y="783562"/>
                  </a:lnTo>
                  <a:cubicBezTo>
                    <a:pt x="812800" y="791317"/>
                    <a:pt x="809720" y="798753"/>
                    <a:pt x="804236" y="804236"/>
                  </a:cubicBezTo>
                  <a:cubicBezTo>
                    <a:pt x="798753" y="809720"/>
                    <a:pt x="791317" y="812800"/>
                    <a:pt x="783562" y="812800"/>
                  </a:cubicBezTo>
                  <a:lnTo>
                    <a:pt x="29238" y="812800"/>
                  </a:lnTo>
                  <a:cubicBezTo>
                    <a:pt x="21483" y="812800"/>
                    <a:pt x="14047" y="809720"/>
                    <a:pt x="8564" y="804236"/>
                  </a:cubicBezTo>
                  <a:cubicBezTo>
                    <a:pt x="3080" y="798753"/>
                    <a:pt x="0" y="791317"/>
                    <a:pt x="0" y="783562"/>
                  </a:cubicBezTo>
                  <a:lnTo>
                    <a:pt x="0" y="29238"/>
                  </a:lnTo>
                  <a:cubicBezTo>
                    <a:pt x="0" y="21483"/>
                    <a:pt x="3080" y="14047"/>
                    <a:pt x="8564" y="8564"/>
                  </a:cubicBezTo>
                  <a:cubicBezTo>
                    <a:pt x="14047" y="3080"/>
                    <a:pt x="21483" y="0"/>
                    <a:pt x="29238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931282" y="3416214"/>
            <a:ext cx="1853542" cy="18535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945" y="0"/>
                  </a:moveTo>
                  <a:lnTo>
                    <a:pt x="766855" y="0"/>
                  </a:lnTo>
                  <a:cubicBezTo>
                    <a:pt x="792230" y="0"/>
                    <a:pt x="812800" y="20570"/>
                    <a:pt x="812800" y="45945"/>
                  </a:cubicBezTo>
                  <a:lnTo>
                    <a:pt x="812800" y="766855"/>
                  </a:lnTo>
                  <a:cubicBezTo>
                    <a:pt x="812800" y="792230"/>
                    <a:pt x="792230" y="812800"/>
                    <a:pt x="766855" y="812800"/>
                  </a:cubicBezTo>
                  <a:lnTo>
                    <a:pt x="45945" y="812800"/>
                  </a:lnTo>
                  <a:cubicBezTo>
                    <a:pt x="20570" y="812800"/>
                    <a:pt x="0" y="792230"/>
                    <a:pt x="0" y="766855"/>
                  </a:cubicBezTo>
                  <a:lnTo>
                    <a:pt x="0" y="45945"/>
                  </a:lnTo>
                  <a:cubicBezTo>
                    <a:pt x="0" y="20570"/>
                    <a:pt x="20570" y="0"/>
                    <a:pt x="45945" y="0"/>
                  </a:cubicBezTo>
                  <a:close/>
                </a:path>
              </a:pathLst>
            </a:custGeom>
            <a:solidFill>
              <a:srgbClr val="405029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85262" y="3694713"/>
            <a:ext cx="1853542" cy="2646836"/>
            <a:chOff x="0" y="0"/>
            <a:chExt cx="2471389" cy="3529115"/>
          </a:xfrm>
        </p:grpSpPr>
        <p:grpSp>
          <p:nvGrpSpPr>
            <p:cNvPr id="18" name="Group 18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 rot="-10800000">
            <a:off x="4704487" y="3065512"/>
            <a:ext cx="1853542" cy="1853542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5075819" y="3416214"/>
            <a:ext cx="1853542" cy="185354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556D31"/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29799" y="3694713"/>
            <a:ext cx="1853542" cy="2646836"/>
            <a:chOff x="0" y="0"/>
            <a:chExt cx="2471389" cy="3529115"/>
          </a:xfrm>
        </p:grpSpPr>
        <p:grpSp>
          <p:nvGrpSpPr>
            <p:cNvPr id="31" name="Group 31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 rot="-10800000">
            <a:off x="7849024" y="3065512"/>
            <a:ext cx="1853542" cy="185354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 rot="-10800000">
            <a:off x="8220356" y="3416214"/>
            <a:ext cx="1853542" cy="1853542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7E9D4F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74336" y="3694713"/>
            <a:ext cx="1853542" cy="2646836"/>
            <a:chOff x="0" y="0"/>
            <a:chExt cx="2471389" cy="3529115"/>
          </a:xfrm>
        </p:grpSpPr>
        <p:grpSp>
          <p:nvGrpSpPr>
            <p:cNvPr id="44" name="Group 44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 rot="-10800000">
            <a:off x="10993561" y="3065512"/>
            <a:ext cx="1853542" cy="1853542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0800000">
            <a:off x="11383943" y="3416214"/>
            <a:ext cx="1853542" cy="1853542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ADBF91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4818873" y="3694713"/>
            <a:ext cx="1853542" cy="2646836"/>
            <a:chOff x="0" y="0"/>
            <a:chExt cx="2471389" cy="3529115"/>
          </a:xfrm>
        </p:grpSpPr>
        <p:grpSp>
          <p:nvGrpSpPr>
            <p:cNvPr id="57" name="Group 57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 rot="-10800000">
            <a:off x="14138098" y="3065512"/>
            <a:ext cx="1853542" cy="1853542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-10800000">
            <a:off x="14509430" y="3416214"/>
            <a:ext cx="1853542" cy="1853542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D4E4BB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2388832" y="3540820"/>
            <a:ext cx="1164336" cy="1568129"/>
          </a:xfrm>
          <a:custGeom>
            <a:avLst/>
            <a:gdLst/>
            <a:ahLst/>
            <a:cxnLst/>
            <a:rect l="l" t="t" r="r" b="b"/>
            <a:pathLst>
              <a:path w="1164336" h="1568129">
                <a:moveTo>
                  <a:pt x="0" y="0"/>
                </a:moveTo>
                <a:lnTo>
                  <a:pt x="1164336" y="0"/>
                </a:lnTo>
                <a:lnTo>
                  <a:pt x="1164336" y="1568129"/>
                </a:lnTo>
                <a:lnTo>
                  <a:pt x="0" y="156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5304388" y="4020925"/>
            <a:ext cx="1390150" cy="811500"/>
          </a:xfrm>
          <a:custGeom>
            <a:avLst/>
            <a:gdLst/>
            <a:ahLst/>
            <a:cxnLst/>
            <a:rect l="l" t="t" r="r" b="b"/>
            <a:pathLst>
              <a:path w="1390150" h="811500">
                <a:moveTo>
                  <a:pt x="0" y="0"/>
                </a:moveTo>
                <a:lnTo>
                  <a:pt x="1390150" y="0"/>
                </a:lnTo>
                <a:lnTo>
                  <a:pt x="1390150" y="811500"/>
                </a:lnTo>
                <a:lnTo>
                  <a:pt x="0" y="81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8448479" y="3751465"/>
            <a:ext cx="1453241" cy="1302467"/>
          </a:xfrm>
          <a:custGeom>
            <a:avLst/>
            <a:gdLst/>
            <a:ahLst/>
            <a:cxnLst/>
            <a:rect l="l" t="t" r="r" b="b"/>
            <a:pathLst>
              <a:path w="1453241" h="1302467">
                <a:moveTo>
                  <a:pt x="0" y="0"/>
                </a:moveTo>
                <a:lnTo>
                  <a:pt x="1453241" y="0"/>
                </a:lnTo>
                <a:lnTo>
                  <a:pt x="1453241" y="1302467"/>
                </a:lnTo>
                <a:lnTo>
                  <a:pt x="0" y="1302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11512913" y="3682111"/>
            <a:ext cx="1551247" cy="1219668"/>
          </a:xfrm>
          <a:custGeom>
            <a:avLst/>
            <a:gdLst/>
            <a:ahLst/>
            <a:cxnLst/>
            <a:rect l="l" t="t" r="r" b="b"/>
            <a:pathLst>
              <a:path w="1551247" h="1219668">
                <a:moveTo>
                  <a:pt x="0" y="0"/>
                </a:moveTo>
                <a:lnTo>
                  <a:pt x="1551248" y="0"/>
                </a:lnTo>
                <a:lnTo>
                  <a:pt x="1551248" y="1219668"/>
                </a:lnTo>
                <a:lnTo>
                  <a:pt x="0" y="121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19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14744167" y="3682111"/>
            <a:ext cx="1391167" cy="1426838"/>
          </a:xfrm>
          <a:custGeom>
            <a:avLst/>
            <a:gdLst/>
            <a:ahLst/>
            <a:cxnLst/>
            <a:rect l="l" t="t" r="r" b="b"/>
            <a:pathLst>
              <a:path w="1391167" h="1426838">
                <a:moveTo>
                  <a:pt x="0" y="0"/>
                </a:moveTo>
                <a:lnTo>
                  <a:pt x="1391167" y="0"/>
                </a:lnTo>
                <a:lnTo>
                  <a:pt x="1391167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9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Process for Reductions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530368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Define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530368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Outcomes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Team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Work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523521" y="6665344"/>
            <a:ext cx="2951883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Data Capture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674905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What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How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Who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819442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Analyze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819442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Ideas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Plans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Budgets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963979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Implement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0963979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Vendors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Policies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Projects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4108516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Results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4071119" y="7273443"/>
            <a:ext cx="2730164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Measure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Report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Adjust</a:t>
            </a:r>
          </a:p>
        </p:txBody>
      </p:sp>
      <p:pic>
        <p:nvPicPr>
          <p:cNvPr id="85" name="Picture 8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1D950B7F-E10A-6249-008F-7F13BCE537F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125909"/>
            <a:ext cx="18288000" cy="5655417"/>
            <a:chOff x="0" y="0"/>
            <a:chExt cx="24384000" cy="754055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8273" r="22155"/>
            <a:stretch>
              <a:fillRect/>
            </a:stretch>
          </p:blipFill>
          <p:spPr>
            <a:xfrm>
              <a:off x="0" y="0"/>
              <a:ext cx="7874000" cy="7540557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21933" r="19329"/>
            <a:stretch>
              <a:fillRect/>
            </a:stretch>
          </p:blipFill>
          <p:spPr>
            <a:xfrm>
              <a:off x="8255000" y="0"/>
              <a:ext cx="7874000" cy="7540557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10841" r="10841"/>
            <a:stretch>
              <a:fillRect/>
            </a:stretch>
          </p:blipFill>
          <p:spPr>
            <a:xfrm>
              <a:off x="16510000" y="0"/>
              <a:ext cx="7874000" cy="7540557"/>
            </a:xfrm>
            <a:prstGeom prst="rect">
              <a:avLst/>
            </a:prstGeom>
          </p:spPr>
        </p:pic>
      </p:grpSp>
      <p:sp>
        <p:nvSpPr>
          <p:cNvPr id="6" name="AutoShape 6"/>
          <p:cNvSpPr/>
          <p:nvPr/>
        </p:nvSpPr>
        <p:spPr>
          <a:xfrm>
            <a:off x="400823" y="1486345"/>
            <a:ext cx="11903337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Example: Construction Company</a:t>
            </a:r>
          </a:p>
        </p:txBody>
      </p:sp>
      <p:pic>
        <p:nvPicPr>
          <p:cNvPr id="8" name="Picture 7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D19FA122-CF37-8F56-24B2-52DBBF4756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11903337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Categorize Emissions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5FCE62-86EC-D91D-640B-AB8ACB914C31}"/>
              </a:ext>
            </a:extLst>
          </p:cNvPr>
          <p:cNvGrpSpPr/>
          <p:nvPr/>
        </p:nvGrpSpPr>
        <p:grpSpPr>
          <a:xfrm>
            <a:off x="5334000" y="1728917"/>
            <a:ext cx="7423834" cy="8454617"/>
            <a:chOff x="3188729" y="839626"/>
            <a:chExt cx="5147792" cy="586255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1F65779-FA3E-A05C-0079-B7D756CF6DFB}"/>
                </a:ext>
              </a:extLst>
            </p:cNvPr>
            <p:cNvSpPr/>
            <p:nvPr/>
          </p:nvSpPr>
          <p:spPr>
            <a:xfrm>
              <a:off x="4245133" y="3297529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rgbClr val="6D6252">
                <a:alpha val="75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33494" tIns="568960" rIns="433493" bIns="121920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A4A29B6-5817-C615-412C-5BC382E5D9E2}"/>
                </a:ext>
              </a:extLst>
            </p:cNvPr>
            <p:cNvSpPr/>
            <p:nvPr/>
          </p:nvSpPr>
          <p:spPr>
            <a:xfrm>
              <a:off x="5344076" y="1254106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chemeClr val="tx1">
                <a:alpha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994325" tIns="839893" rIns="306155" bIns="623147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400" kern="12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084C8FC-5046-B3F5-A471-FC33AAF3D648}"/>
                </a:ext>
              </a:extLst>
            </p:cNvPr>
            <p:cNvSpPr/>
            <p:nvPr/>
          </p:nvSpPr>
          <p:spPr>
            <a:xfrm>
              <a:off x="3188729" y="1254106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06155" tIns="839893" rIns="994325" bIns="623147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400" kern="12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5CC6DB5-D779-F7DB-A746-8E1E0AF3DE87}"/>
                </a:ext>
              </a:extLst>
            </p:cNvPr>
            <p:cNvSpPr txBox="1"/>
            <p:nvPr/>
          </p:nvSpPr>
          <p:spPr>
            <a:xfrm>
              <a:off x="3585818" y="2146653"/>
              <a:ext cx="1008343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1. Fuel (Offices)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8B91FE-04DC-3ED7-412A-810534786115}"/>
                </a:ext>
              </a:extLst>
            </p:cNvPr>
            <p:cNvSpPr txBox="1"/>
            <p:nvPr/>
          </p:nvSpPr>
          <p:spPr>
            <a:xfrm>
              <a:off x="4397243" y="2726126"/>
              <a:ext cx="1023852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2. Fuel (Jobsite)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9460D8A-9D02-D6D3-CCC5-22BA2901A779}"/>
                </a:ext>
              </a:extLst>
            </p:cNvPr>
            <p:cNvSpPr txBox="1"/>
            <p:nvPr/>
          </p:nvSpPr>
          <p:spPr>
            <a:xfrm>
              <a:off x="3442498" y="3317277"/>
              <a:ext cx="1301722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3. Process + Fugitive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CA18A22-69F0-541E-349E-3651A7959C5E}"/>
                </a:ext>
              </a:extLst>
            </p:cNvPr>
            <p:cNvSpPr txBox="1"/>
            <p:nvPr/>
          </p:nvSpPr>
          <p:spPr>
            <a:xfrm>
              <a:off x="5266292" y="2974860"/>
              <a:ext cx="9952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7. Vehicle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Fuel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E68CA84-51ED-5877-A4FF-686C7AE51663}"/>
                </a:ext>
              </a:extLst>
            </p:cNvPr>
            <p:cNvSpPr txBox="1"/>
            <p:nvPr/>
          </p:nvSpPr>
          <p:spPr>
            <a:xfrm>
              <a:off x="6079580" y="1953149"/>
              <a:ext cx="108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4. Electricity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 (Offices)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CD689ED-CF51-0331-1D1F-2A6253DF2FC9}"/>
                </a:ext>
              </a:extLst>
            </p:cNvPr>
            <p:cNvSpPr txBox="1"/>
            <p:nvPr/>
          </p:nvSpPr>
          <p:spPr>
            <a:xfrm>
              <a:off x="6979858" y="2393591"/>
              <a:ext cx="1149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5. Electricity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 (Jobsite)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8D5752-1FFF-4A81-F20F-192F864647F3}"/>
                </a:ext>
              </a:extLst>
            </p:cNvPr>
            <p:cNvSpPr txBox="1"/>
            <p:nvPr/>
          </p:nvSpPr>
          <p:spPr>
            <a:xfrm>
              <a:off x="6391893" y="3347456"/>
              <a:ext cx="11983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6. Imported Heat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3445FEF-7D85-D468-B11A-AA87B13DC553}"/>
                </a:ext>
              </a:extLst>
            </p:cNvPr>
            <p:cNvSpPr txBox="1"/>
            <p:nvPr/>
          </p:nvSpPr>
          <p:spPr>
            <a:xfrm>
              <a:off x="4181736" y="4969270"/>
              <a:ext cx="1534448" cy="251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8. Public Transport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13EC7C-C5D7-F58A-FBA2-01E495A7A181}"/>
                </a:ext>
              </a:extLst>
            </p:cNvPr>
            <p:cNvSpPr txBox="1"/>
            <p:nvPr/>
          </p:nvSpPr>
          <p:spPr>
            <a:xfrm>
              <a:off x="5156664" y="4594082"/>
              <a:ext cx="144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9. Subcontractors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00CD59A-850C-D524-43D0-F3898E46D8D3}"/>
                </a:ext>
              </a:extLst>
            </p:cNvPr>
            <p:cNvSpPr txBox="1"/>
            <p:nvPr/>
          </p:nvSpPr>
          <p:spPr>
            <a:xfrm>
              <a:off x="6345174" y="5057203"/>
              <a:ext cx="872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10.Waste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031513-EBAB-EF33-8076-D9569C37C83A}"/>
                </a:ext>
              </a:extLst>
            </p:cNvPr>
            <p:cNvSpPr txBox="1"/>
            <p:nvPr/>
          </p:nvSpPr>
          <p:spPr>
            <a:xfrm>
              <a:off x="4739413" y="5855897"/>
              <a:ext cx="10299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11.Materials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C23862-E9E5-9582-947A-4F91D53CD97A}"/>
                </a:ext>
              </a:extLst>
            </p:cNvPr>
            <p:cNvSpPr txBox="1"/>
            <p:nvPr/>
          </p:nvSpPr>
          <p:spPr>
            <a:xfrm>
              <a:off x="5652403" y="5767125"/>
              <a:ext cx="1029981" cy="251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12. Product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3B9069-8F6C-232A-6B25-FA9F89E5D0B9}"/>
                </a:ext>
              </a:extLst>
            </p:cNvPr>
            <p:cNvSpPr txBox="1"/>
            <p:nvPr/>
          </p:nvSpPr>
          <p:spPr>
            <a:xfrm>
              <a:off x="4002824" y="840923"/>
              <a:ext cx="1137081" cy="304087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LT Std 45 Book" panose="020B0502020203020204" pitchFamily="34" charset="0"/>
                </a:rPr>
                <a:t>Scope 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F92F8E-886C-4EB1-61D4-43DEEAC997B9}"/>
                </a:ext>
              </a:extLst>
            </p:cNvPr>
            <p:cNvSpPr txBox="1"/>
            <p:nvPr/>
          </p:nvSpPr>
          <p:spPr>
            <a:xfrm>
              <a:off x="6301028" y="839626"/>
              <a:ext cx="1078539" cy="304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LT Std 45 Book" panose="020B0502020203020204" pitchFamily="34" charset="0"/>
                </a:rPr>
                <a:t>Scope 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F1AD5FA-BF84-1CDB-71B3-433B96C6E82B}"/>
                </a:ext>
              </a:extLst>
            </p:cNvPr>
            <p:cNvSpPr txBox="1"/>
            <p:nvPr/>
          </p:nvSpPr>
          <p:spPr>
            <a:xfrm>
              <a:off x="5193143" y="6398091"/>
              <a:ext cx="1078539" cy="304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LT Std 45 Book" panose="020B0502020203020204" pitchFamily="34" charset="0"/>
                </a:rPr>
                <a:t>Scope 3</a:t>
              </a:r>
            </a:p>
          </p:txBody>
        </p:sp>
        <p:pic>
          <p:nvPicPr>
            <p:cNvPr id="24" name="Graphic 23" descr="Oil Barrel with solid fill">
              <a:extLst>
                <a:ext uri="{FF2B5EF4-FFF2-40B4-BE49-F238E27FC236}">
                  <a16:creationId xmlns:a16="http://schemas.microsoft.com/office/drawing/2014/main" id="{9C5A98CE-5B50-F290-292D-5831283B4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54951" y="1620003"/>
              <a:ext cx="525013" cy="536146"/>
            </a:xfrm>
            <a:prstGeom prst="rect">
              <a:avLst/>
            </a:prstGeom>
          </p:spPr>
        </p:pic>
        <p:pic>
          <p:nvPicPr>
            <p:cNvPr id="25" name="Graphic 24" descr="Fuel with solid fill">
              <a:extLst>
                <a:ext uri="{FF2B5EF4-FFF2-40B4-BE49-F238E27FC236}">
                  <a16:creationId xmlns:a16="http://schemas.microsoft.com/office/drawing/2014/main" id="{56235108-3E83-EDFC-16B0-6788CFD7F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83634" y="2114152"/>
              <a:ext cx="623405" cy="636625"/>
            </a:xfrm>
            <a:prstGeom prst="rect">
              <a:avLst/>
            </a:prstGeom>
          </p:spPr>
        </p:pic>
        <p:pic>
          <p:nvPicPr>
            <p:cNvPr id="26" name="Graphic 25" descr="Radioactive with solid fill">
              <a:extLst>
                <a:ext uri="{FF2B5EF4-FFF2-40B4-BE49-F238E27FC236}">
                  <a16:creationId xmlns:a16="http://schemas.microsoft.com/office/drawing/2014/main" id="{A8F5A5AD-8CD1-2E26-143C-7EFCF13A4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94515" y="2726126"/>
              <a:ext cx="640998" cy="654591"/>
            </a:xfrm>
            <a:prstGeom prst="rect">
              <a:avLst/>
            </a:prstGeom>
          </p:spPr>
        </p:pic>
        <p:pic>
          <p:nvPicPr>
            <p:cNvPr id="27" name="Graphic 26" descr="Fuel with solid fill">
              <a:extLst>
                <a:ext uri="{FF2B5EF4-FFF2-40B4-BE49-F238E27FC236}">
                  <a16:creationId xmlns:a16="http://schemas.microsoft.com/office/drawing/2014/main" id="{F4BBBD65-9A7B-A85B-CF40-F0D1A60EC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465969" y="2303358"/>
              <a:ext cx="664423" cy="678513"/>
            </a:xfrm>
            <a:prstGeom prst="rect">
              <a:avLst/>
            </a:prstGeom>
          </p:spPr>
        </p:pic>
        <p:pic>
          <p:nvPicPr>
            <p:cNvPr id="28" name="Graphic 27" descr="Plug with solid fill">
              <a:extLst>
                <a:ext uri="{FF2B5EF4-FFF2-40B4-BE49-F238E27FC236}">
                  <a16:creationId xmlns:a16="http://schemas.microsoft.com/office/drawing/2014/main" id="{C48C2D3C-1F22-886D-3043-076C8CE74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41813" y="1334198"/>
              <a:ext cx="642833" cy="648442"/>
            </a:xfrm>
            <a:prstGeom prst="rect">
              <a:avLst/>
            </a:prstGeom>
          </p:spPr>
        </p:pic>
        <p:pic>
          <p:nvPicPr>
            <p:cNvPr id="29" name="Graphic 28" descr="Electric Tower with solid fill">
              <a:extLst>
                <a:ext uri="{FF2B5EF4-FFF2-40B4-BE49-F238E27FC236}">
                  <a16:creationId xmlns:a16="http://schemas.microsoft.com/office/drawing/2014/main" id="{6C031DE3-69EF-1783-1CA6-C88716448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288646" y="1708832"/>
              <a:ext cx="642833" cy="648442"/>
            </a:xfrm>
            <a:prstGeom prst="rect">
              <a:avLst/>
            </a:prstGeom>
          </p:spPr>
        </p:pic>
        <p:pic>
          <p:nvPicPr>
            <p:cNvPr id="30" name="Graphic 29" descr="Gauge with solid fill">
              <a:extLst>
                <a:ext uri="{FF2B5EF4-FFF2-40B4-BE49-F238E27FC236}">
                  <a16:creationId xmlns:a16="http://schemas.microsoft.com/office/drawing/2014/main" id="{767E5C22-8DC0-36AC-E9C8-0F95872A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682384" y="2770733"/>
              <a:ext cx="666042" cy="671853"/>
            </a:xfrm>
            <a:prstGeom prst="rect">
              <a:avLst/>
            </a:prstGeom>
          </p:spPr>
        </p:pic>
        <p:pic>
          <p:nvPicPr>
            <p:cNvPr id="31" name="Graphic 30" descr="Construction worker male with solid fill">
              <a:extLst>
                <a:ext uri="{FF2B5EF4-FFF2-40B4-BE49-F238E27FC236}">
                  <a16:creationId xmlns:a16="http://schemas.microsoft.com/office/drawing/2014/main" id="{1FEB6593-8E58-E9B2-30D2-97F8A0FFB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561962" y="4009965"/>
              <a:ext cx="685084" cy="691061"/>
            </a:xfrm>
            <a:prstGeom prst="rect">
              <a:avLst/>
            </a:prstGeom>
          </p:spPr>
        </p:pic>
        <p:pic>
          <p:nvPicPr>
            <p:cNvPr id="32" name="Graphic 31" descr="Bus with solid fill">
              <a:extLst>
                <a:ext uri="{FF2B5EF4-FFF2-40B4-BE49-F238E27FC236}">
                  <a16:creationId xmlns:a16="http://schemas.microsoft.com/office/drawing/2014/main" id="{B5C44B13-ECB4-11C2-DF1F-E9FA7BBE0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563152" y="4426271"/>
              <a:ext cx="685084" cy="691061"/>
            </a:xfrm>
            <a:prstGeom prst="rect">
              <a:avLst/>
            </a:prstGeom>
          </p:spPr>
        </p:pic>
        <p:pic>
          <p:nvPicPr>
            <p:cNvPr id="33" name="Graphic 32" descr="Garbage with solid fill">
              <a:extLst>
                <a:ext uri="{FF2B5EF4-FFF2-40B4-BE49-F238E27FC236}">
                  <a16:creationId xmlns:a16="http://schemas.microsoft.com/office/drawing/2014/main" id="{05A31B0F-3D94-C241-9452-34E846E4E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472016" y="4440083"/>
              <a:ext cx="667508" cy="673332"/>
            </a:xfrm>
            <a:prstGeom prst="rect">
              <a:avLst/>
            </a:prstGeom>
          </p:spPr>
        </p:pic>
        <p:pic>
          <p:nvPicPr>
            <p:cNvPr id="34" name="Graphic 33" descr="Inventory with solid fill">
              <a:extLst>
                <a:ext uri="{FF2B5EF4-FFF2-40B4-BE49-F238E27FC236}">
                  <a16:creationId xmlns:a16="http://schemas.microsoft.com/office/drawing/2014/main" id="{0D038E40-5C80-99D5-A365-67E651495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4846243" y="5179338"/>
              <a:ext cx="742762" cy="749243"/>
            </a:xfrm>
            <a:prstGeom prst="rect">
              <a:avLst/>
            </a:prstGeom>
          </p:spPr>
        </p:pic>
        <p:pic>
          <p:nvPicPr>
            <p:cNvPr id="35" name="Graphic 34" descr="Continuous Improvement with solid fill">
              <a:extLst>
                <a:ext uri="{FF2B5EF4-FFF2-40B4-BE49-F238E27FC236}">
                  <a16:creationId xmlns:a16="http://schemas.microsoft.com/office/drawing/2014/main" id="{585A1794-4CD1-D4FC-8E5A-03D2DAAED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769394" y="5125725"/>
              <a:ext cx="786659" cy="793522"/>
            </a:xfrm>
            <a:prstGeom prst="rect">
              <a:avLst/>
            </a:prstGeom>
          </p:spPr>
        </p:pic>
      </p:grpSp>
      <p:pic>
        <p:nvPicPr>
          <p:cNvPr id="4" name="Picture 3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3E7DC679-AE4E-12E2-2869-76F1877AC22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11903337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Categorize Emissions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6E743D-C3F3-571E-B4A0-6FA89A8423F6}"/>
              </a:ext>
            </a:extLst>
          </p:cNvPr>
          <p:cNvGrpSpPr/>
          <p:nvPr/>
        </p:nvGrpSpPr>
        <p:grpSpPr>
          <a:xfrm>
            <a:off x="5334000" y="1728917"/>
            <a:ext cx="7423834" cy="8454617"/>
            <a:chOff x="3188729" y="839626"/>
            <a:chExt cx="5147792" cy="586255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6EF689-0F91-D89D-F0C7-454A8DDDFAE2}"/>
                </a:ext>
              </a:extLst>
            </p:cNvPr>
            <p:cNvSpPr/>
            <p:nvPr/>
          </p:nvSpPr>
          <p:spPr>
            <a:xfrm>
              <a:off x="4245133" y="3297529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rgbClr val="6D6252">
                <a:alpha val="75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33494" tIns="568960" rIns="433493" bIns="121920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3CA6291-F8C2-38F5-B57A-FD8469A618D2}"/>
                </a:ext>
              </a:extLst>
            </p:cNvPr>
            <p:cNvSpPr/>
            <p:nvPr/>
          </p:nvSpPr>
          <p:spPr>
            <a:xfrm>
              <a:off x="5344076" y="1254106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chemeClr val="tx1">
                <a:alpha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994325" tIns="839893" rIns="306155" bIns="623147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400" kern="12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CD44969-46D9-52F3-36A5-E4DD4D2745AD}"/>
                </a:ext>
              </a:extLst>
            </p:cNvPr>
            <p:cNvSpPr/>
            <p:nvPr/>
          </p:nvSpPr>
          <p:spPr>
            <a:xfrm>
              <a:off x="3188729" y="1254106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06155" tIns="839893" rIns="994325" bIns="623147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400" kern="12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0421DE2-91F4-1182-B93F-58D8BB4AF8C3}"/>
                </a:ext>
              </a:extLst>
            </p:cNvPr>
            <p:cNvSpPr txBox="1"/>
            <p:nvPr/>
          </p:nvSpPr>
          <p:spPr>
            <a:xfrm>
              <a:off x="3585818" y="2146653"/>
              <a:ext cx="1008343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1. Fuel (Offices)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DBD529-8352-D629-6AE4-4EC5819E36E2}"/>
                </a:ext>
              </a:extLst>
            </p:cNvPr>
            <p:cNvSpPr txBox="1"/>
            <p:nvPr/>
          </p:nvSpPr>
          <p:spPr>
            <a:xfrm>
              <a:off x="4397243" y="2726126"/>
              <a:ext cx="1023852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2. Fuel (Jobsite)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265A02-A4C6-88CF-F10F-D1A47AE2F061}"/>
                </a:ext>
              </a:extLst>
            </p:cNvPr>
            <p:cNvSpPr txBox="1"/>
            <p:nvPr/>
          </p:nvSpPr>
          <p:spPr>
            <a:xfrm>
              <a:off x="3442498" y="3317277"/>
              <a:ext cx="1301722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3. Process + Fugitive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5D497C-C1E2-73B5-D0C1-88BC9D69D599}"/>
                </a:ext>
              </a:extLst>
            </p:cNvPr>
            <p:cNvSpPr txBox="1"/>
            <p:nvPr/>
          </p:nvSpPr>
          <p:spPr>
            <a:xfrm>
              <a:off x="5266292" y="2974860"/>
              <a:ext cx="9952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7. Vehicle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Fuel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FA7551-21C8-F2ED-0EF2-1B7A2D061F7F}"/>
                </a:ext>
              </a:extLst>
            </p:cNvPr>
            <p:cNvSpPr txBox="1"/>
            <p:nvPr/>
          </p:nvSpPr>
          <p:spPr>
            <a:xfrm>
              <a:off x="6079580" y="1953149"/>
              <a:ext cx="108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4. Electricity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 (Offices)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75C1065-E98D-F8CF-5D74-826196861694}"/>
                </a:ext>
              </a:extLst>
            </p:cNvPr>
            <p:cNvSpPr txBox="1"/>
            <p:nvPr/>
          </p:nvSpPr>
          <p:spPr>
            <a:xfrm>
              <a:off x="6979858" y="2393591"/>
              <a:ext cx="1149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5. Electricity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 (Jobsite)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AFF4B3-EB4B-4078-F24D-42B6728EBD1B}"/>
                </a:ext>
              </a:extLst>
            </p:cNvPr>
            <p:cNvSpPr txBox="1"/>
            <p:nvPr/>
          </p:nvSpPr>
          <p:spPr>
            <a:xfrm>
              <a:off x="6391893" y="3347456"/>
              <a:ext cx="11983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6. Imported Heat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FCB7D1-CD60-55F8-06B5-5ACE8418704C}"/>
                </a:ext>
              </a:extLst>
            </p:cNvPr>
            <p:cNvSpPr txBox="1"/>
            <p:nvPr/>
          </p:nvSpPr>
          <p:spPr>
            <a:xfrm>
              <a:off x="4181736" y="4969270"/>
              <a:ext cx="1534448" cy="251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8. Public Transport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257CD1A-667C-48F9-E242-783EA1C2EC75}"/>
                </a:ext>
              </a:extLst>
            </p:cNvPr>
            <p:cNvSpPr txBox="1"/>
            <p:nvPr/>
          </p:nvSpPr>
          <p:spPr>
            <a:xfrm>
              <a:off x="5156664" y="4594082"/>
              <a:ext cx="144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9. Subcontractors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633C6E5-FEB3-AA34-2ADC-51B3666CC0D6}"/>
                </a:ext>
              </a:extLst>
            </p:cNvPr>
            <p:cNvSpPr txBox="1"/>
            <p:nvPr/>
          </p:nvSpPr>
          <p:spPr>
            <a:xfrm>
              <a:off x="6345174" y="5057203"/>
              <a:ext cx="872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10.Waste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E535283-EB3B-A07A-A477-C23691581B45}"/>
                </a:ext>
              </a:extLst>
            </p:cNvPr>
            <p:cNvSpPr txBox="1"/>
            <p:nvPr/>
          </p:nvSpPr>
          <p:spPr>
            <a:xfrm>
              <a:off x="4739413" y="5855897"/>
              <a:ext cx="10299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11.Materials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587DEB0-B508-1DAA-2AB8-11E1F4698968}"/>
                </a:ext>
              </a:extLst>
            </p:cNvPr>
            <p:cNvSpPr txBox="1"/>
            <p:nvPr/>
          </p:nvSpPr>
          <p:spPr>
            <a:xfrm>
              <a:off x="5652403" y="5767125"/>
              <a:ext cx="1029981" cy="251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12. Product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D66C2E-7AB6-A410-950A-53719F85D7DB}"/>
                </a:ext>
              </a:extLst>
            </p:cNvPr>
            <p:cNvSpPr txBox="1"/>
            <p:nvPr/>
          </p:nvSpPr>
          <p:spPr>
            <a:xfrm>
              <a:off x="4002824" y="840923"/>
              <a:ext cx="1137081" cy="304087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LT Std 45 Book" panose="020B0502020203020204" pitchFamily="34" charset="0"/>
                </a:rPr>
                <a:t>Scope 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93F2A65-8E3E-B7EE-ADCA-069EEC5647D3}"/>
                </a:ext>
              </a:extLst>
            </p:cNvPr>
            <p:cNvSpPr txBox="1"/>
            <p:nvPr/>
          </p:nvSpPr>
          <p:spPr>
            <a:xfrm>
              <a:off x="6301028" y="839626"/>
              <a:ext cx="1078539" cy="304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LT Std 45 Book" panose="020B0502020203020204" pitchFamily="34" charset="0"/>
                </a:rPr>
                <a:t>Scope 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196EDA3-087C-C2A5-47C0-8B2FC9D6E44C}"/>
                </a:ext>
              </a:extLst>
            </p:cNvPr>
            <p:cNvSpPr txBox="1"/>
            <p:nvPr/>
          </p:nvSpPr>
          <p:spPr>
            <a:xfrm>
              <a:off x="5193143" y="6398091"/>
              <a:ext cx="1078539" cy="304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LT Std 45 Book" panose="020B0502020203020204" pitchFamily="34" charset="0"/>
                </a:rPr>
                <a:t>Scope 3</a:t>
              </a:r>
            </a:p>
          </p:txBody>
        </p:sp>
        <p:pic>
          <p:nvPicPr>
            <p:cNvPr id="24" name="Graphic 23" descr="Oil Barrel with solid fill">
              <a:extLst>
                <a:ext uri="{FF2B5EF4-FFF2-40B4-BE49-F238E27FC236}">
                  <a16:creationId xmlns:a16="http://schemas.microsoft.com/office/drawing/2014/main" id="{4309BAB7-7818-41CB-74BB-2C614368E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54951" y="1620003"/>
              <a:ext cx="525013" cy="536146"/>
            </a:xfrm>
            <a:prstGeom prst="rect">
              <a:avLst/>
            </a:prstGeom>
          </p:spPr>
        </p:pic>
        <p:pic>
          <p:nvPicPr>
            <p:cNvPr id="25" name="Graphic 24" descr="Fuel with solid fill">
              <a:extLst>
                <a:ext uri="{FF2B5EF4-FFF2-40B4-BE49-F238E27FC236}">
                  <a16:creationId xmlns:a16="http://schemas.microsoft.com/office/drawing/2014/main" id="{64E8AF1F-185E-F37B-606D-C0FC1DE60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83634" y="2114152"/>
              <a:ext cx="623405" cy="636625"/>
            </a:xfrm>
            <a:prstGeom prst="rect">
              <a:avLst/>
            </a:prstGeom>
          </p:spPr>
        </p:pic>
        <p:pic>
          <p:nvPicPr>
            <p:cNvPr id="26" name="Graphic 25" descr="Radioactive with solid fill">
              <a:extLst>
                <a:ext uri="{FF2B5EF4-FFF2-40B4-BE49-F238E27FC236}">
                  <a16:creationId xmlns:a16="http://schemas.microsoft.com/office/drawing/2014/main" id="{E2D8CE86-996C-AB72-ED1F-4943F6E29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94515" y="2726126"/>
              <a:ext cx="640998" cy="654591"/>
            </a:xfrm>
            <a:prstGeom prst="rect">
              <a:avLst/>
            </a:prstGeom>
          </p:spPr>
        </p:pic>
        <p:pic>
          <p:nvPicPr>
            <p:cNvPr id="27" name="Graphic 26" descr="Fuel with solid fill">
              <a:extLst>
                <a:ext uri="{FF2B5EF4-FFF2-40B4-BE49-F238E27FC236}">
                  <a16:creationId xmlns:a16="http://schemas.microsoft.com/office/drawing/2014/main" id="{128F2587-2F16-E59C-C9AC-6B1CDFED6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465969" y="2303358"/>
              <a:ext cx="664423" cy="678513"/>
            </a:xfrm>
            <a:prstGeom prst="rect">
              <a:avLst/>
            </a:prstGeom>
          </p:spPr>
        </p:pic>
        <p:pic>
          <p:nvPicPr>
            <p:cNvPr id="28" name="Graphic 27" descr="Plug with solid fill">
              <a:extLst>
                <a:ext uri="{FF2B5EF4-FFF2-40B4-BE49-F238E27FC236}">
                  <a16:creationId xmlns:a16="http://schemas.microsoft.com/office/drawing/2014/main" id="{0556C01F-4B4C-277A-1DCE-6EE5F1A22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41813" y="1334198"/>
              <a:ext cx="642833" cy="648442"/>
            </a:xfrm>
            <a:prstGeom prst="rect">
              <a:avLst/>
            </a:prstGeom>
          </p:spPr>
        </p:pic>
        <p:pic>
          <p:nvPicPr>
            <p:cNvPr id="29" name="Graphic 28" descr="Electric Tower with solid fill">
              <a:extLst>
                <a:ext uri="{FF2B5EF4-FFF2-40B4-BE49-F238E27FC236}">
                  <a16:creationId xmlns:a16="http://schemas.microsoft.com/office/drawing/2014/main" id="{57717C6D-F3A0-60D1-8E0C-59A3ED5F7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288646" y="1708832"/>
              <a:ext cx="642833" cy="648442"/>
            </a:xfrm>
            <a:prstGeom prst="rect">
              <a:avLst/>
            </a:prstGeom>
          </p:spPr>
        </p:pic>
        <p:pic>
          <p:nvPicPr>
            <p:cNvPr id="30" name="Graphic 29" descr="Gauge with solid fill">
              <a:extLst>
                <a:ext uri="{FF2B5EF4-FFF2-40B4-BE49-F238E27FC236}">
                  <a16:creationId xmlns:a16="http://schemas.microsoft.com/office/drawing/2014/main" id="{DA33C98E-5DEA-F425-2887-7C5164B8B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682384" y="2770733"/>
              <a:ext cx="666042" cy="671853"/>
            </a:xfrm>
            <a:prstGeom prst="rect">
              <a:avLst/>
            </a:prstGeom>
          </p:spPr>
        </p:pic>
        <p:pic>
          <p:nvPicPr>
            <p:cNvPr id="31" name="Graphic 30" descr="Construction worker male with solid fill">
              <a:extLst>
                <a:ext uri="{FF2B5EF4-FFF2-40B4-BE49-F238E27FC236}">
                  <a16:creationId xmlns:a16="http://schemas.microsoft.com/office/drawing/2014/main" id="{03E824DB-C85C-98CF-E58C-53D0D4E4C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561962" y="4009965"/>
              <a:ext cx="685084" cy="691061"/>
            </a:xfrm>
            <a:prstGeom prst="rect">
              <a:avLst/>
            </a:prstGeom>
          </p:spPr>
        </p:pic>
        <p:pic>
          <p:nvPicPr>
            <p:cNvPr id="32" name="Graphic 31" descr="Bus with solid fill">
              <a:extLst>
                <a:ext uri="{FF2B5EF4-FFF2-40B4-BE49-F238E27FC236}">
                  <a16:creationId xmlns:a16="http://schemas.microsoft.com/office/drawing/2014/main" id="{8C11D10A-8C71-9F99-0A70-BE754898F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563152" y="4426271"/>
              <a:ext cx="685084" cy="691061"/>
            </a:xfrm>
            <a:prstGeom prst="rect">
              <a:avLst/>
            </a:prstGeom>
          </p:spPr>
        </p:pic>
        <p:pic>
          <p:nvPicPr>
            <p:cNvPr id="33" name="Graphic 32" descr="Garbage with solid fill">
              <a:extLst>
                <a:ext uri="{FF2B5EF4-FFF2-40B4-BE49-F238E27FC236}">
                  <a16:creationId xmlns:a16="http://schemas.microsoft.com/office/drawing/2014/main" id="{5D5743C7-ADFC-7A48-7D93-27EB1E6D1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472016" y="4440083"/>
              <a:ext cx="667508" cy="673332"/>
            </a:xfrm>
            <a:prstGeom prst="rect">
              <a:avLst/>
            </a:prstGeom>
          </p:spPr>
        </p:pic>
        <p:pic>
          <p:nvPicPr>
            <p:cNvPr id="34" name="Graphic 33" descr="Inventory with solid fill">
              <a:extLst>
                <a:ext uri="{FF2B5EF4-FFF2-40B4-BE49-F238E27FC236}">
                  <a16:creationId xmlns:a16="http://schemas.microsoft.com/office/drawing/2014/main" id="{7CA2BD0E-E306-6797-2B8B-AEE797614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4846243" y="5179338"/>
              <a:ext cx="742762" cy="749243"/>
            </a:xfrm>
            <a:prstGeom prst="rect">
              <a:avLst/>
            </a:prstGeom>
          </p:spPr>
        </p:pic>
        <p:pic>
          <p:nvPicPr>
            <p:cNvPr id="35" name="Graphic 34" descr="Continuous Improvement with solid fill">
              <a:extLst>
                <a:ext uri="{FF2B5EF4-FFF2-40B4-BE49-F238E27FC236}">
                  <a16:creationId xmlns:a16="http://schemas.microsoft.com/office/drawing/2014/main" id="{55EFF087-409D-B454-23E8-BBCE50BD7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769394" y="5125725"/>
              <a:ext cx="786659" cy="793522"/>
            </a:xfrm>
            <a:prstGeom prst="rect">
              <a:avLst/>
            </a:prstGeom>
          </p:spPr>
        </p:pic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BD759163-3399-CDDD-E64C-49ED3360E615}"/>
              </a:ext>
            </a:extLst>
          </p:cNvPr>
          <p:cNvSpPr/>
          <p:nvPr/>
        </p:nvSpPr>
        <p:spPr>
          <a:xfrm>
            <a:off x="5320495" y="2297346"/>
            <a:ext cx="4329028" cy="4439879"/>
          </a:xfrm>
          <a:prstGeom prst="ellipse">
            <a:avLst/>
          </a:prstGeom>
          <a:noFill/>
          <a:ln w="88900">
            <a:solidFill>
              <a:srgbClr val="D2A5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57DD536-78AE-D467-6955-1F48BDFBCBDA}"/>
              </a:ext>
            </a:extLst>
          </p:cNvPr>
          <p:cNvSpPr/>
          <p:nvPr/>
        </p:nvSpPr>
        <p:spPr>
          <a:xfrm>
            <a:off x="8482219" y="2289996"/>
            <a:ext cx="4275615" cy="4439879"/>
          </a:xfrm>
          <a:prstGeom prst="ellipse">
            <a:avLst/>
          </a:prstGeom>
          <a:noFill/>
          <a:ln w="88900">
            <a:solidFill>
              <a:srgbClr val="D2A5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1C515179-E086-112C-1E44-DEF7768E71DF}"/>
              </a:ext>
            </a:extLst>
          </p:cNvPr>
          <p:cNvSpPr txBox="1"/>
          <p:nvPr/>
        </p:nvSpPr>
        <p:spPr>
          <a:xfrm>
            <a:off x="342373" y="6941191"/>
            <a:ext cx="10528119" cy="2956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50"/>
              </a:lnSpc>
            </a:pPr>
            <a:r>
              <a:rPr lang="en-US" sz="3600" dirty="0">
                <a:solidFill>
                  <a:srgbClr val="1F2020"/>
                </a:solidFill>
                <a:latin typeface="DM Serif Display"/>
              </a:rPr>
              <a:t>Owned or Long-Term Vehicles</a:t>
            </a:r>
          </a:p>
          <a:p>
            <a:pPr algn="l">
              <a:lnSpc>
                <a:spcPts val="7950"/>
              </a:lnSpc>
            </a:pPr>
            <a:r>
              <a:rPr lang="en-US" sz="3600" dirty="0">
                <a:solidFill>
                  <a:srgbClr val="1F2020"/>
                </a:solidFill>
                <a:latin typeface="DM Serif Display"/>
              </a:rPr>
              <a:t>Utilities – Office Jobsites</a:t>
            </a:r>
          </a:p>
          <a:p>
            <a:pPr algn="l">
              <a:lnSpc>
                <a:spcPts val="7950"/>
              </a:lnSpc>
            </a:pPr>
            <a:r>
              <a:rPr lang="en-US" sz="3600" dirty="0">
                <a:solidFill>
                  <a:srgbClr val="1F2020"/>
                </a:solidFill>
                <a:latin typeface="DM Serif Display"/>
              </a:rPr>
              <a:t>Jobsite Power + Temporary Heat</a:t>
            </a:r>
          </a:p>
        </p:txBody>
      </p:sp>
      <p:pic>
        <p:nvPicPr>
          <p:cNvPr id="4" name="Picture 3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40B86130-4B3C-751F-703A-EB3A5900341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11903337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3049642" y="1724470"/>
            <a:ext cx="12565134" cy="8028061"/>
          </a:xfrm>
          <a:custGeom>
            <a:avLst/>
            <a:gdLst/>
            <a:ahLst/>
            <a:cxnLst/>
            <a:rect l="l" t="t" r="r" b="b"/>
            <a:pathLst>
              <a:path w="12565134" h="8028061">
                <a:moveTo>
                  <a:pt x="0" y="0"/>
                </a:moveTo>
                <a:lnTo>
                  <a:pt x="12565134" y="0"/>
                </a:lnTo>
                <a:lnTo>
                  <a:pt x="12565134" y="8028061"/>
                </a:lnTo>
                <a:lnTo>
                  <a:pt x="0" y="80280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97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GHG Protocol</a:t>
            </a:r>
          </a:p>
        </p:txBody>
      </p:sp>
      <p:pic>
        <p:nvPicPr>
          <p:cNvPr id="5" name="Picture 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D764F0FC-CA4E-402D-44DD-A45A4CF52A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04765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548988" y="2468766"/>
            <a:ext cx="10614449" cy="7087047"/>
          </a:xfrm>
          <a:custGeom>
            <a:avLst/>
            <a:gdLst/>
            <a:ahLst/>
            <a:cxnLst/>
            <a:rect l="l" t="t" r="r" b="b"/>
            <a:pathLst>
              <a:path w="10614449" h="7087047">
                <a:moveTo>
                  <a:pt x="0" y="0"/>
                </a:moveTo>
                <a:lnTo>
                  <a:pt x="10614449" y="0"/>
                </a:lnTo>
                <a:lnTo>
                  <a:pt x="10614449" y="7087047"/>
                </a:lnTo>
                <a:lnTo>
                  <a:pt x="0" y="7087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Scope 1 +2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0823" y="2492414"/>
            <a:ext cx="6795917" cy="184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Inventory + Templates</a:t>
            </a:r>
          </a:p>
          <a:p>
            <a:pPr marL="1144277" lvl="1" indent="-572139" algn="l">
              <a:lnSpc>
                <a:spcPts val="7420"/>
              </a:lnSpc>
              <a:buAutoNum type="arabicPeriod"/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 Identify</a:t>
            </a:r>
          </a:p>
        </p:txBody>
      </p:sp>
      <p:pic>
        <p:nvPicPr>
          <p:cNvPr id="6" name="Picture 5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A41D3875-8AB9-1F92-8E69-19ED046C51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04765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60400" y="2266917"/>
            <a:ext cx="10826851" cy="7432119"/>
          </a:xfrm>
          <a:custGeom>
            <a:avLst/>
            <a:gdLst/>
            <a:ahLst/>
            <a:cxnLst/>
            <a:rect l="l" t="t" r="r" b="b"/>
            <a:pathLst>
              <a:path w="10826851" h="7432119">
                <a:moveTo>
                  <a:pt x="0" y="0"/>
                </a:moveTo>
                <a:lnTo>
                  <a:pt x="10826852" y="0"/>
                </a:lnTo>
                <a:lnTo>
                  <a:pt x="10826852" y="7432119"/>
                </a:lnTo>
                <a:lnTo>
                  <a:pt x="0" y="74321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Scope 1 +2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0823" y="2492414"/>
            <a:ext cx="6795917" cy="2780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Inventory + Templates</a:t>
            </a:r>
          </a:p>
          <a:p>
            <a:pPr marL="1144277" lvl="1" indent="-572139" algn="l">
              <a:lnSpc>
                <a:spcPts val="7420"/>
              </a:lnSpc>
              <a:buAutoNum type="arabicPeriod"/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 Identify</a:t>
            </a:r>
          </a:p>
          <a:p>
            <a:pPr marL="1144277" lvl="1" indent="-572139" algn="l">
              <a:lnSpc>
                <a:spcPts val="7420"/>
              </a:lnSpc>
              <a:buAutoNum type="arabicPeriod"/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Measure</a:t>
            </a:r>
          </a:p>
        </p:txBody>
      </p:sp>
      <p:pic>
        <p:nvPicPr>
          <p:cNvPr id="6" name="Picture 5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D05CBB12-2018-D1B8-D57D-7232ACE2F9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04765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654989" y="-97349"/>
            <a:ext cx="11323514" cy="10739584"/>
          </a:xfrm>
          <a:custGeom>
            <a:avLst/>
            <a:gdLst/>
            <a:ahLst/>
            <a:cxnLst/>
            <a:rect l="l" t="t" r="r" b="b"/>
            <a:pathLst>
              <a:path w="11323514" h="10739584">
                <a:moveTo>
                  <a:pt x="0" y="0"/>
                </a:moveTo>
                <a:lnTo>
                  <a:pt x="11323514" y="0"/>
                </a:lnTo>
                <a:lnTo>
                  <a:pt x="11323514" y="10739584"/>
                </a:lnTo>
                <a:lnTo>
                  <a:pt x="0" y="107395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96740" y="7550236"/>
            <a:ext cx="8856252" cy="1445731"/>
            <a:chOff x="0" y="0"/>
            <a:chExt cx="4979046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979046" cy="812800"/>
            </a:xfrm>
            <a:custGeom>
              <a:avLst/>
              <a:gdLst/>
              <a:ahLst/>
              <a:cxnLst/>
              <a:rect l="l" t="t" r="r" b="b"/>
              <a:pathLst>
                <a:path w="4979046" h="812800">
                  <a:moveTo>
                    <a:pt x="0" y="0"/>
                  </a:moveTo>
                  <a:lnTo>
                    <a:pt x="4979046" y="0"/>
                  </a:lnTo>
                  <a:lnTo>
                    <a:pt x="497904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56D3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979046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V="1">
            <a:off x="4646221" y="3805295"/>
            <a:ext cx="3008767" cy="3356637"/>
          </a:xfrm>
          <a:custGeom>
            <a:avLst/>
            <a:gdLst/>
            <a:ahLst/>
            <a:cxnLst/>
            <a:rect l="l" t="t" r="r" b="b"/>
            <a:pathLst>
              <a:path w="3008767" h="3356637">
                <a:moveTo>
                  <a:pt x="0" y="3356637"/>
                </a:moveTo>
                <a:lnTo>
                  <a:pt x="3008768" y="3356637"/>
                </a:lnTo>
                <a:lnTo>
                  <a:pt x="3008768" y="0"/>
                </a:lnTo>
                <a:lnTo>
                  <a:pt x="0" y="0"/>
                </a:lnTo>
                <a:lnTo>
                  <a:pt x="0" y="335663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Scope 1 +2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0823" y="2492414"/>
            <a:ext cx="6795917" cy="2780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Inventory + Templates</a:t>
            </a:r>
          </a:p>
          <a:p>
            <a:pPr marL="1144277" lvl="1" indent="-572139" algn="l">
              <a:lnSpc>
                <a:spcPts val="7420"/>
              </a:lnSpc>
              <a:buAutoNum type="arabicPeriod"/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 Identify</a:t>
            </a:r>
          </a:p>
          <a:p>
            <a:pPr marL="1144277" lvl="1" indent="-572139" algn="l">
              <a:lnSpc>
                <a:spcPts val="7420"/>
              </a:lnSpc>
              <a:buAutoNum type="arabicPeriod"/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Measure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83498" y="7794977"/>
            <a:ext cx="6482736" cy="8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5114">
                <a:solidFill>
                  <a:srgbClr val="FFFFFF"/>
                </a:solidFill>
                <a:latin typeface="DM Serif Display"/>
              </a:rPr>
              <a:t>SOFTWARE SOLUTION</a:t>
            </a:r>
          </a:p>
        </p:txBody>
      </p:sp>
      <p:pic>
        <p:nvPicPr>
          <p:cNvPr id="11" name="Picture 10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6B42FE6B-A963-3564-3722-3FB5768DA4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04765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446900" y="2480974"/>
            <a:ext cx="3295965" cy="3032545"/>
          </a:xfrm>
          <a:custGeom>
            <a:avLst/>
            <a:gdLst/>
            <a:ahLst/>
            <a:cxnLst/>
            <a:rect l="l" t="t" r="r" b="b"/>
            <a:pathLst>
              <a:path w="3295965" h="3032545">
                <a:moveTo>
                  <a:pt x="0" y="0"/>
                </a:moveTo>
                <a:lnTo>
                  <a:pt x="3295964" y="0"/>
                </a:lnTo>
                <a:lnTo>
                  <a:pt x="3295964" y="3032545"/>
                </a:lnTo>
                <a:lnTo>
                  <a:pt x="0" y="30325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79" t="-10586" r="-48914" b="-410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225921" y="2480974"/>
            <a:ext cx="3295965" cy="3032545"/>
          </a:xfrm>
          <a:custGeom>
            <a:avLst/>
            <a:gdLst/>
            <a:ahLst/>
            <a:cxnLst/>
            <a:rect l="l" t="t" r="r" b="b"/>
            <a:pathLst>
              <a:path w="3295965" h="3032545">
                <a:moveTo>
                  <a:pt x="0" y="0"/>
                </a:moveTo>
                <a:lnTo>
                  <a:pt x="3295964" y="0"/>
                </a:lnTo>
                <a:lnTo>
                  <a:pt x="3295964" y="3032545"/>
                </a:lnTo>
                <a:lnTo>
                  <a:pt x="0" y="3032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265" r="-116533" b="-5153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Scope 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96038" y="3679974"/>
            <a:ext cx="9505444" cy="399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50"/>
              </a:lnSpc>
            </a:pPr>
            <a:r>
              <a:rPr lang="en-US" sz="5300" dirty="0">
                <a:solidFill>
                  <a:srgbClr val="1F2020"/>
                </a:solidFill>
                <a:latin typeface="DM Serif Display"/>
              </a:rPr>
              <a:t>Employee Commuting</a:t>
            </a:r>
          </a:p>
          <a:p>
            <a:pPr algn="l">
              <a:lnSpc>
                <a:spcPts val="7950"/>
              </a:lnSpc>
            </a:pPr>
            <a:r>
              <a:rPr lang="en-US" sz="5300" dirty="0">
                <a:solidFill>
                  <a:srgbClr val="1F2020"/>
                </a:solidFill>
                <a:latin typeface="DM Serif Display"/>
              </a:rPr>
              <a:t>Waste</a:t>
            </a:r>
          </a:p>
          <a:p>
            <a:pPr algn="l">
              <a:lnSpc>
                <a:spcPts val="7950"/>
              </a:lnSpc>
            </a:pPr>
            <a:r>
              <a:rPr lang="en-US" sz="5300" dirty="0">
                <a:solidFill>
                  <a:srgbClr val="1F2020"/>
                </a:solidFill>
                <a:latin typeface="DM Serif Display"/>
              </a:rPr>
              <a:t>Business Travel</a:t>
            </a:r>
          </a:p>
          <a:p>
            <a:pPr algn="l">
              <a:lnSpc>
                <a:spcPts val="7950"/>
              </a:lnSpc>
            </a:pPr>
            <a:r>
              <a:rPr lang="en-US" sz="5300" dirty="0">
                <a:solidFill>
                  <a:srgbClr val="1F2020"/>
                </a:solidFill>
                <a:latin typeface="DM Serif Display"/>
              </a:rPr>
              <a:t>Purchases of Goods + Services</a:t>
            </a:r>
          </a:p>
        </p:txBody>
      </p:sp>
      <p:sp>
        <p:nvSpPr>
          <p:cNvPr id="7" name="Freeform 7"/>
          <p:cNvSpPr/>
          <p:nvPr/>
        </p:nvSpPr>
        <p:spPr>
          <a:xfrm>
            <a:off x="446900" y="6288201"/>
            <a:ext cx="3295965" cy="3032545"/>
          </a:xfrm>
          <a:custGeom>
            <a:avLst/>
            <a:gdLst/>
            <a:ahLst/>
            <a:cxnLst/>
            <a:rect l="l" t="t" r="r" b="b"/>
            <a:pathLst>
              <a:path w="3295965" h="3032545">
                <a:moveTo>
                  <a:pt x="0" y="0"/>
                </a:moveTo>
                <a:lnTo>
                  <a:pt x="3295964" y="0"/>
                </a:lnTo>
                <a:lnTo>
                  <a:pt x="3295964" y="3032545"/>
                </a:lnTo>
                <a:lnTo>
                  <a:pt x="0" y="30325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7676" t="-13326" b="-809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225921" y="6288201"/>
            <a:ext cx="3295965" cy="3032545"/>
          </a:xfrm>
          <a:custGeom>
            <a:avLst/>
            <a:gdLst/>
            <a:ahLst/>
            <a:cxnLst/>
            <a:rect l="l" t="t" r="r" b="b"/>
            <a:pathLst>
              <a:path w="3295965" h="3032545">
                <a:moveTo>
                  <a:pt x="0" y="0"/>
                </a:moveTo>
                <a:lnTo>
                  <a:pt x="3295964" y="0"/>
                </a:lnTo>
                <a:lnTo>
                  <a:pt x="3295964" y="3032545"/>
                </a:lnTo>
                <a:lnTo>
                  <a:pt x="0" y="30325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6585" t="-26598" r="-57940" b="-7020"/>
            </a:stretch>
          </a:blipFill>
        </p:spPr>
      </p:sp>
      <p:pic>
        <p:nvPicPr>
          <p:cNvPr id="9" name="Picture 8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504D14D7-5B1D-4CA5-1589-CECDB4D04C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05707" y="755031"/>
            <a:ext cx="10782293" cy="8931452"/>
          </a:xfrm>
          <a:custGeom>
            <a:avLst/>
            <a:gdLst/>
            <a:ahLst/>
            <a:cxnLst/>
            <a:rect l="l" t="t" r="r" b="b"/>
            <a:pathLst>
              <a:path w="10782293" h="8931452">
                <a:moveTo>
                  <a:pt x="0" y="0"/>
                </a:moveTo>
                <a:lnTo>
                  <a:pt x="10782293" y="0"/>
                </a:lnTo>
                <a:lnTo>
                  <a:pt x="10782293" y="8931452"/>
                </a:lnTo>
                <a:lnTo>
                  <a:pt x="0" y="89314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816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400823" y="1486345"/>
            <a:ext cx="7385546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Scope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1176" y="2893825"/>
            <a:ext cx="6979897" cy="184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Scope 3 Supply Chain Emissions account for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1176" y="4664204"/>
            <a:ext cx="6979897" cy="184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</a:pPr>
            <a:r>
              <a:rPr lang="en-US" sz="5300">
                <a:solidFill>
                  <a:srgbClr val="7E9D4F"/>
                </a:solidFill>
                <a:latin typeface="DM Serif Display"/>
              </a:rPr>
              <a:t>5.5x more than </a:t>
            </a:r>
          </a:p>
          <a:p>
            <a:pPr algn="l">
              <a:lnSpc>
                <a:spcPts val="7420"/>
              </a:lnSpc>
            </a:pPr>
            <a:r>
              <a:rPr lang="en-US" sz="5300">
                <a:solidFill>
                  <a:srgbClr val="7E9D4F"/>
                </a:solidFill>
                <a:latin typeface="DM Serif Display"/>
              </a:rPr>
              <a:t>Scope 1 + 2 combined</a:t>
            </a:r>
          </a:p>
        </p:txBody>
      </p:sp>
      <p:pic>
        <p:nvPicPr>
          <p:cNvPr id="7" name="Picture 6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78231683-9C8A-B3D3-83E9-B5A2E75DF8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11433212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989385" y="1724470"/>
            <a:ext cx="10063357" cy="5265172"/>
          </a:xfrm>
          <a:custGeom>
            <a:avLst/>
            <a:gdLst/>
            <a:ahLst/>
            <a:cxnLst/>
            <a:rect l="l" t="t" r="r" b="b"/>
            <a:pathLst>
              <a:path w="10063357" h="5265172">
                <a:moveTo>
                  <a:pt x="0" y="0"/>
                </a:moveTo>
                <a:lnTo>
                  <a:pt x="10063357" y="0"/>
                </a:lnTo>
                <a:lnTo>
                  <a:pt x="10063357" y="5265172"/>
                </a:lnTo>
                <a:lnTo>
                  <a:pt x="0" y="5265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232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331830" y="5124807"/>
            <a:ext cx="13337395" cy="2563744"/>
          </a:xfrm>
          <a:custGeom>
            <a:avLst/>
            <a:gdLst/>
            <a:ahLst/>
            <a:cxnLst/>
            <a:rect l="l" t="t" r="r" b="b"/>
            <a:pathLst>
              <a:path w="13337395" h="2563744">
                <a:moveTo>
                  <a:pt x="0" y="0"/>
                </a:moveTo>
                <a:lnTo>
                  <a:pt x="13337395" y="0"/>
                </a:lnTo>
                <a:lnTo>
                  <a:pt x="13337395" y="2563743"/>
                </a:lnTo>
                <a:lnTo>
                  <a:pt x="0" y="25637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621663" y="6854092"/>
            <a:ext cx="12666337" cy="3483477"/>
          </a:xfrm>
          <a:custGeom>
            <a:avLst/>
            <a:gdLst/>
            <a:ahLst/>
            <a:cxnLst/>
            <a:rect l="l" t="t" r="r" b="b"/>
            <a:pathLst>
              <a:path w="12666337" h="3483477">
                <a:moveTo>
                  <a:pt x="0" y="0"/>
                </a:moveTo>
                <a:lnTo>
                  <a:pt x="12666337" y="0"/>
                </a:lnTo>
                <a:lnTo>
                  <a:pt x="12666337" y="3483478"/>
                </a:lnTo>
                <a:lnTo>
                  <a:pt x="0" y="34834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3804" y="8031450"/>
            <a:ext cx="12887260" cy="1989586"/>
          </a:xfrm>
          <a:custGeom>
            <a:avLst/>
            <a:gdLst/>
            <a:ahLst/>
            <a:cxnLst/>
            <a:rect l="l" t="t" r="r" b="b"/>
            <a:pathLst>
              <a:path w="12887260" h="1989586">
                <a:moveTo>
                  <a:pt x="0" y="0"/>
                </a:moveTo>
                <a:lnTo>
                  <a:pt x="12887259" y="0"/>
                </a:lnTo>
                <a:lnTo>
                  <a:pt x="12887259" y="1989586"/>
                </a:lnTo>
                <a:lnTo>
                  <a:pt x="0" y="1989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223" b="-24378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Data Phase | Identify + Measure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0823" y="1953719"/>
            <a:ext cx="6795917" cy="399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5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Accounting Reviews</a:t>
            </a:r>
          </a:p>
          <a:p>
            <a:pPr algn="l">
              <a:lnSpc>
                <a:spcPts val="795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Waste Audits</a:t>
            </a:r>
          </a:p>
          <a:p>
            <a:pPr algn="l">
              <a:lnSpc>
                <a:spcPts val="795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Travel Reviews</a:t>
            </a:r>
          </a:p>
          <a:p>
            <a:pPr algn="l">
              <a:lnSpc>
                <a:spcPts val="795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Fuel Audits</a:t>
            </a:r>
          </a:p>
        </p:txBody>
      </p:sp>
      <p:pic>
        <p:nvPicPr>
          <p:cNvPr id="9" name="Picture 8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CACC4449-0E01-0007-4B88-40235BC55C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1850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3413492" y="4291945"/>
            <a:ext cx="12578148" cy="0"/>
          </a:xfrm>
          <a:prstGeom prst="line">
            <a:avLst/>
          </a:prstGeom>
          <a:ln w="47625" cap="flat">
            <a:solidFill>
              <a:srgbClr val="DFE4E4">
                <a:alpha val="19608"/>
              </a:srgbClr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2240725" y="3694713"/>
            <a:ext cx="1853542" cy="2646836"/>
            <a:chOff x="0" y="0"/>
            <a:chExt cx="2471389" cy="3529115"/>
          </a:xfrm>
        </p:grpSpPr>
        <p:grpSp>
          <p:nvGrpSpPr>
            <p:cNvPr id="5" name="Group 5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7591" y="0"/>
                    </a:moveTo>
                    <a:lnTo>
                      <a:pt x="775209" y="0"/>
                    </a:lnTo>
                    <a:cubicBezTo>
                      <a:pt x="785178" y="0"/>
                      <a:pt x="794740" y="3961"/>
                      <a:pt x="801790" y="11010"/>
                    </a:cubicBezTo>
                    <a:cubicBezTo>
                      <a:pt x="808839" y="18060"/>
                      <a:pt x="812800" y="27622"/>
                      <a:pt x="812800" y="37591"/>
                    </a:cubicBezTo>
                    <a:lnTo>
                      <a:pt x="812800" y="775209"/>
                    </a:lnTo>
                    <a:cubicBezTo>
                      <a:pt x="812800" y="785178"/>
                      <a:pt x="808839" y="794740"/>
                      <a:pt x="801790" y="801790"/>
                    </a:cubicBezTo>
                    <a:cubicBezTo>
                      <a:pt x="794740" y="808839"/>
                      <a:pt x="785178" y="812800"/>
                      <a:pt x="775209" y="812800"/>
                    </a:cubicBezTo>
                    <a:lnTo>
                      <a:pt x="37591" y="812800"/>
                    </a:lnTo>
                    <a:cubicBezTo>
                      <a:pt x="27622" y="812800"/>
                      <a:pt x="18060" y="808839"/>
                      <a:pt x="11010" y="801790"/>
                    </a:cubicBezTo>
                    <a:cubicBezTo>
                      <a:pt x="3961" y="794740"/>
                      <a:pt x="0" y="785178"/>
                      <a:pt x="0" y="775209"/>
                    </a:cubicBezTo>
                    <a:lnTo>
                      <a:pt x="0" y="37591"/>
                    </a:lnTo>
                    <a:cubicBezTo>
                      <a:pt x="0" y="27622"/>
                      <a:pt x="3961" y="18060"/>
                      <a:pt x="11010" y="11010"/>
                    </a:cubicBezTo>
                    <a:cubicBezTo>
                      <a:pt x="18060" y="3961"/>
                      <a:pt x="27622" y="0"/>
                      <a:pt x="37591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 rot="-10800000">
            <a:off x="1559950" y="3065512"/>
            <a:ext cx="1853542" cy="18535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9238" y="0"/>
                  </a:moveTo>
                  <a:lnTo>
                    <a:pt x="783562" y="0"/>
                  </a:lnTo>
                  <a:cubicBezTo>
                    <a:pt x="791317" y="0"/>
                    <a:pt x="798753" y="3080"/>
                    <a:pt x="804236" y="8564"/>
                  </a:cubicBezTo>
                  <a:cubicBezTo>
                    <a:pt x="809720" y="14047"/>
                    <a:pt x="812800" y="21483"/>
                    <a:pt x="812800" y="29238"/>
                  </a:cubicBezTo>
                  <a:lnTo>
                    <a:pt x="812800" y="783562"/>
                  </a:lnTo>
                  <a:cubicBezTo>
                    <a:pt x="812800" y="791317"/>
                    <a:pt x="809720" y="798753"/>
                    <a:pt x="804236" y="804236"/>
                  </a:cubicBezTo>
                  <a:cubicBezTo>
                    <a:pt x="798753" y="809720"/>
                    <a:pt x="791317" y="812800"/>
                    <a:pt x="783562" y="812800"/>
                  </a:cubicBezTo>
                  <a:lnTo>
                    <a:pt x="29238" y="812800"/>
                  </a:lnTo>
                  <a:cubicBezTo>
                    <a:pt x="21483" y="812800"/>
                    <a:pt x="14047" y="809720"/>
                    <a:pt x="8564" y="804236"/>
                  </a:cubicBezTo>
                  <a:cubicBezTo>
                    <a:pt x="3080" y="798753"/>
                    <a:pt x="0" y="791317"/>
                    <a:pt x="0" y="783562"/>
                  </a:cubicBezTo>
                  <a:lnTo>
                    <a:pt x="0" y="29238"/>
                  </a:lnTo>
                  <a:cubicBezTo>
                    <a:pt x="0" y="21483"/>
                    <a:pt x="3080" y="14047"/>
                    <a:pt x="8564" y="8564"/>
                  </a:cubicBezTo>
                  <a:cubicBezTo>
                    <a:pt x="14047" y="3080"/>
                    <a:pt x="21483" y="0"/>
                    <a:pt x="29238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931282" y="3416214"/>
            <a:ext cx="1853542" cy="18535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945" y="0"/>
                  </a:moveTo>
                  <a:lnTo>
                    <a:pt x="766855" y="0"/>
                  </a:lnTo>
                  <a:cubicBezTo>
                    <a:pt x="792230" y="0"/>
                    <a:pt x="812800" y="20570"/>
                    <a:pt x="812800" y="45945"/>
                  </a:cubicBezTo>
                  <a:lnTo>
                    <a:pt x="812800" y="766855"/>
                  </a:lnTo>
                  <a:cubicBezTo>
                    <a:pt x="812800" y="792230"/>
                    <a:pt x="792230" y="812800"/>
                    <a:pt x="766855" y="812800"/>
                  </a:cubicBezTo>
                  <a:lnTo>
                    <a:pt x="45945" y="812800"/>
                  </a:lnTo>
                  <a:cubicBezTo>
                    <a:pt x="20570" y="812800"/>
                    <a:pt x="0" y="792230"/>
                    <a:pt x="0" y="766855"/>
                  </a:cubicBezTo>
                  <a:lnTo>
                    <a:pt x="0" y="45945"/>
                  </a:lnTo>
                  <a:cubicBezTo>
                    <a:pt x="0" y="20570"/>
                    <a:pt x="20570" y="0"/>
                    <a:pt x="45945" y="0"/>
                  </a:cubicBezTo>
                  <a:close/>
                </a:path>
              </a:pathLst>
            </a:custGeom>
            <a:solidFill>
              <a:srgbClr val="405029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85262" y="3694713"/>
            <a:ext cx="1853542" cy="2646836"/>
            <a:chOff x="0" y="0"/>
            <a:chExt cx="2471389" cy="3529115"/>
          </a:xfrm>
        </p:grpSpPr>
        <p:grpSp>
          <p:nvGrpSpPr>
            <p:cNvPr id="18" name="Group 18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 rot="-10800000">
            <a:off x="4704487" y="3065512"/>
            <a:ext cx="1853542" cy="1853542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5075819" y="3416214"/>
            <a:ext cx="1853542" cy="185354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556D31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29799" y="3694713"/>
            <a:ext cx="1853542" cy="2646836"/>
            <a:chOff x="0" y="0"/>
            <a:chExt cx="2471389" cy="3529115"/>
          </a:xfrm>
        </p:grpSpPr>
        <p:grpSp>
          <p:nvGrpSpPr>
            <p:cNvPr id="31" name="Group 31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 rot="-10800000">
            <a:off x="7849024" y="3065512"/>
            <a:ext cx="1853542" cy="185354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 rot="-10800000">
            <a:off x="8220356" y="3416214"/>
            <a:ext cx="1853542" cy="1853542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7E9D4F"/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74336" y="3694713"/>
            <a:ext cx="1853542" cy="2646836"/>
            <a:chOff x="0" y="0"/>
            <a:chExt cx="2471389" cy="3529115"/>
          </a:xfrm>
        </p:grpSpPr>
        <p:grpSp>
          <p:nvGrpSpPr>
            <p:cNvPr id="44" name="Group 44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 rot="-10800000">
            <a:off x="10993561" y="3065512"/>
            <a:ext cx="1853542" cy="1853542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0800000">
            <a:off x="11383943" y="3416214"/>
            <a:ext cx="1853542" cy="1853542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ADBF91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4818873" y="3694713"/>
            <a:ext cx="1853542" cy="2646836"/>
            <a:chOff x="0" y="0"/>
            <a:chExt cx="2471389" cy="3529115"/>
          </a:xfrm>
        </p:grpSpPr>
        <p:grpSp>
          <p:nvGrpSpPr>
            <p:cNvPr id="57" name="Group 57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 rot="-10800000">
            <a:off x="14138098" y="3065512"/>
            <a:ext cx="1853542" cy="1853542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-10800000">
            <a:off x="14509430" y="3416214"/>
            <a:ext cx="1853542" cy="1853542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D4E4BB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2388832" y="3540820"/>
            <a:ext cx="1164336" cy="1568129"/>
          </a:xfrm>
          <a:custGeom>
            <a:avLst/>
            <a:gdLst/>
            <a:ahLst/>
            <a:cxnLst/>
            <a:rect l="l" t="t" r="r" b="b"/>
            <a:pathLst>
              <a:path w="1164336" h="1568129">
                <a:moveTo>
                  <a:pt x="0" y="0"/>
                </a:moveTo>
                <a:lnTo>
                  <a:pt x="1164336" y="0"/>
                </a:lnTo>
                <a:lnTo>
                  <a:pt x="1164336" y="1568129"/>
                </a:lnTo>
                <a:lnTo>
                  <a:pt x="0" y="156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5304388" y="4020925"/>
            <a:ext cx="1390150" cy="811500"/>
          </a:xfrm>
          <a:custGeom>
            <a:avLst/>
            <a:gdLst/>
            <a:ahLst/>
            <a:cxnLst/>
            <a:rect l="l" t="t" r="r" b="b"/>
            <a:pathLst>
              <a:path w="1390150" h="811500">
                <a:moveTo>
                  <a:pt x="0" y="0"/>
                </a:moveTo>
                <a:lnTo>
                  <a:pt x="1390150" y="0"/>
                </a:lnTo>
                <a:lnTo>
                  <a:pt x="1390150" y="811500"/>
                </a:lnTo>
                <a:lnTo>
                  <a:pt x="0" y="81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8448479" y="3751465"/>
            <a:ext cx="1453241" cy="1302467"/>
          </a:xfrm>
          <a:custGeom>
            <a:avLst/>
            <a:gdLst/>
            <a:ahLst/>
            <a:cxnLst/>
            <a:rect l="l" t="t" r="r" b="b"/>
            <a:pathLst>
              <a:path w="1453241" h="1302467">
                <a:moveTo>
                  <a:pt x="0" y="0"/>
                </a:moveTo>
                <a:lnTo>
                  <a:pt x="1453241" y="0"/>
                </a:lnTo>
                <a:lnTo>
                  <a:pt x="1453241" y="1302467"/>
                </a:lnTo>
                <a:lnTo>
                  <a:pt x="0" y="1302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11512913" y="3682111"/>
            <a:ext cx="1551247" cy="1219668"/>
          </a:xfrm>
          <a:custGeom>
            <a:avLst/>
            <a:gdLst/>
            <a:ahLst/>
            <a:cxnLst/>
            <a:rect l="l" t="t" r="r" b="b"/>
            <a:pathLst>
              <a:path w="1551247" h="1219668">
                <a:moveTo>
                  <a:pt x="0" y="0"/>
                </a:moveTo>
                <a:lnTo>
                  <a:pt x="1551248" y="0"/>
                </a:lnTo>
                <a:lnTo>
                  <a:pt x="1551248" y="1219668"/>
                </a:lnTo>
                <a:lnTo>
                  <a:pt x="0" y="121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19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14744167" y="3682111"/>
            <a:ext cx="1391167" cy="1426838"/>
          </a:xfrm>
          <a:custGeom>
            <a:avLst/>
            <a:gdLst/>
            <a:ahLst/>
            <a:cxnLst/>
            <a:rect l="l" t="t" r="r" b="b"/>
            <a:pathLst>
              <a:path w="1391167" h="1426838">
                <a:moveTo>
                  <a:pt x="0" y="0"/>
                </a:moveTo>
                <a:lnTo>
                  <a:pt x="1391167" y="0"/>
                </a:lnTo>
                <a:lnTo>
                  <a:pt x="1391167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9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Process for Reductions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530368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Define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530368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Outcomes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Team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Work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523521" y="6665344"/>
            <a:ext cx="2951883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Data Capture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674905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What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How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Who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819442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Analyze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819442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Ideas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Plans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Budgets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963979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Implement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0963979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Vendors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Policies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Projects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4108516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Results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4071119" y="7273443"/>
            <a:ext cx="2730164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Measure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Report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Adjust</a:t>
            </a:r>
          </a:p>
        </p:txBody>
      </p:sp>
      <p:pic>
        <p:nvPicPr>
          <p:cNvPr id="85" name="Picture 8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FA32AAF0-C148-31F5-D879-3AC343495B6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1298" y="1486345"/>
            <a:ext cx="5411242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2823372" y="7208044"/>
            <a:ext cx="2393611" cy="2950522"/>
          </a:xfrm>
          <a:custGeom>
            <a:avLst/>
            <a:gdLst/>
            <a:ahLst/>
            <a:cxnLst/>
            <a:rect l="l" t="t" r="r" b="b"/>
            <a:pathLst>
              <a:path w="2393611" h="2950522">
                <a:moveTo>
                  <a:pt x="0" y="0"/>
                </a:moveTo>
                <a:lnTo>
                  <a:pt x="2393611" y="0"/>
                </a:lnTo>
                <a:lnTo>
                  <a:pt x="2393611" y="2950522"/>
                </a:lnTo>
                <a:lnTo>
                  <a:pt x="0" y="2950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8512243" y="6992617"/>
            <a:ext cx="1970803" cy="3165949"/>
          </a:xfrm>
          <a:custGeom>
            <a:avLst/>
            <a:gdLst/>
            <a:ahLst/>
            <a:cxnLst/>
            <a:rect l="l" t="t" r="r" b="b"/>
            <a:pathLst>
              <a:path w="1970803" h="3165949">
                <a:moveTo>
                  <a:pt x="1970804" y="0"/>
                </a:moveTo>
                <a:lnTo>
                  <a:pt x="0" y="0"/>
                </a:lnTo>
                <a:lnTo>
                  <a:pt x="0" y="3165949"/>
                </a:lnTo>
                <a:lnTo>
                  <a:pt x="1970804" y="3165949"/>
                </a:lnTo>
                <a:lnTo>
                  <a:pt x="19708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43698" y="3045125"/>
            <a:ext cx="17294130" cy="446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3999">
                <a:solidFill>
                  <a:srgbClr val="1F2020"/>
                </a:solidFill>
                <a:latin typeface="DM Serif Display"/>
              </a:rPr>
              <a:t>1st: Scope 1 + 2</a:t>
            </a:r>
          </a:p>
          <a:p>
            <a:pPr algn="l">
              <a:lnSpc>
                <a:spcPts val="5999"/>
              </a:lnSpc>
            </a:pPr>
            <a:r>
              <a:rPr lang="en-US" sz="3999">
                <a:solidFill>
                  <a:srgbClr val="1F2020"/>
                </a:solidFill>
                <a:latin typeface="DM Serif Display"/>
              </a:rPr>
              <a:t>2nd: Scope 3 - Your Direct Control </a:t>
            </a:r>
          </a:p>
          <a:p>
            <a:pPr algn="l">
              <a:lnSpc>
                <a:spcPts val="5999"/>
              </a:lnSpc>
            </a:pPr>
            <a:r>
              <a:rPr lang="en-US" sz="3999">
                <a:solidFill>
                  <a:srgbClr val="1F2020"/>
                </a:solidFill>
                <a:latin typeface="DM Serif Display"/>
              </a:rPr>
              <a:t>               (lease agreements, waste streams)</a:t>
            </a:r>
          </a:p>
          <a:p>
            <a:pPr algn="l">
              <a:lnSpc>
                <a:spcPts val="5999"/>
              </a:lnSpc>
            </a:pPr>
            <a:r>
              <a:rPr lang="en-US" sz="3999">
                <a:solidFill>
                  <a:srgbClr val="1F2020"/>
                </a:solidFill>
                <a:latin typeface="DM Serif Display"/>
              </a:rPr>
              <a:t>3rd: Scope 3 - Out of Your Control </a:t>
            </a:r>
          </a:p>
          <a:p>
            <a:pPr algn="l">
              <a:lnSpc>
                <a:spcPts val="5999"/>
              </a:lnSpc>
            </a:pPr>
            <a:r>
              <a:rPr lang="en-US" sz="3999">
                <a:solidFill>
                  <a:srgbClr val="1F2020"/>
                </a:solidFill>
                <a:latin typeface="DM Serif Display"/>
              </a:rPr>
              <a:t>               (subcontractors, some types of material transport</a:t>
            </a:r>
          </a:p>
          <a:p>
            <a:pPr algn="l">
              <a:lnSpc>
                <a:spcPts val="5999"/>
              </a:lnSpc>
            </a:pPr>
            <a:endParaRPr lang="en-US" sz="3999">
              <a:solidFill>
                <a:srgbClr val="1F2020"/>
              </a:solidFill>
              <a:latin typeface="DM Serif Display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3691008" y="8283875"/>
            <a:ext cx="2480910" cy="1807963"/>
          </a:xfrm>
          <a:custGeom>
            <a:avLst/>
            <a:gdLst/>
            <a:ahLst/>
            <a:cxnLst/>
            <a:rect l="l" t="t" r="r" b="b"/>
            <a:pathLst>
              <a:path w="2480910" h="1807963">
                <a:moveTo>
                  <a:pt x="0" y="0"/>
                </a:moveTo>
                <a:lnTo>
                  <a:pt x="2480910" y="0"/>
                </a:lnTo>
                <a:lnTo>
                  <a:pt x="2480910" y="1807964"/>
                </a:lnTo>
                <a:lnTo>
                  <a:pt x="0" y="18079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Analyze Phase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0823" y="1858290"/>
            <a:ext cx="7536095" cy="96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50"/>
              </a:lnSpc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Tackle Emissions Target</a:t>
            </a:r>
          </a:p>
        </p:txBody>
      </p:sp>
      <p:pic>
        <p:nvPicPr>
          <p:cNvPr id="9" name="Picture 8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ABC6EA76-18EB-06A5-0D74-C8E610EE7D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1298" y="1910622"/>
            <a:ext cx="6951869" cy="7857442"/>
          </a:xfrm>
          <a:custGeom>
            <a:avLst/>
            <a:gdLst/>
            <a:ahLst/>
            <a:cxnLst/>
            <a:rect l="l" t="t" r="r" b="b"/>
            <a:pathLst>
              <a:path w="6951869" h="7857442">
                <a:moveTo>
                  <a:pt x="0" y="0"/>
                </a:moveTo>
                <a:lnTo>
                  <a:pt x="6951869" y="0"/>
                </a:lnTo>
                <a:lnTo>
                  <a:pt x="6951869" y="7857442"/>
                </a:lnTo>
                <a:lnTo>
                  <a:pt x="0" y="7857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3991" y="2250964"/>
            <a:ext cx="10457464" cy="7112726"/>
          </a:xfrm>
          <a:custGeom>
            <a:avLst/>
            <a:gdLst/>
            <a:ahLst/>
            <a:cxnLst/>
            <a:rect l="l" t="t" r="r" b="b"/>
            <a:pathLst>
              <a:path w="10457464" h="7112726">
                <a:moveTo>
                  <a:pt x="0" y="0"/>
                </a:moveTo>
                <a:lnTo>
                  <a:pt x="10457464" y="0"/>
                </a:lnTo>
                <a:lnTo>
                  <a:pt x="10457464" y="7112725"/>
                </a:lnTo>
                <a:lnTo>
                  <a:pt x="0" y="7112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501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391298" y="1486345"/>
            <a:ext cx="5411242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Analyze Phase</a:t>
            </a:r>
          </a:p>
        </p:txBody>
      </p:sp>
      <p:pic>
        <p:nvPicPr>
          <p:cNvPr id="6" name="Picture 5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071FD3B1-F3E7-C5D9-429D-A7DDD48000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1298" y="1486345"/>
            <a:ext cx="9970263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Analyze Phase | Scope 1 + 2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538C9F-2148-E125-3DD7-FD7833C06F5F}"/>
              </a:ext>
            </a:extLst>
          </p:cNvPr>
          <p:cNvGrpSpPr/>
          <p:nvPr/>
        </p:nvGrpSpPr>
        <p:grpSpPr>
          <a:xfrm>
            <a:off x="5334000" y="1728917"/>
            <a:ext cx="7423834" cy="8385413"/>
            <a:chOff x="3188729" y="839626"/>
            <a:chExt cx="5147792" cy="581456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E9613BA-7206-C5C6-2CBF-17BDBECCAAA2}"/>
                </a:ext>
              </a:extLst>
            </p:cNvPr>
            <p:cNvSpPr/>
            <p:nvPr/>
          </p:nvSpPr>
          <p:spPr>
            <a:xfrm>
              <a:off x="4245133" y="3297529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rgbClr val="6D6252">
                <a:alpha val="17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33494" tIns="568960" rIns="433493" bIns="121920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B0AB658-3333-A928-7B11-C5A72300CC48}"/>
                </a:ext>
              </a:extLst>
            </p:cNvPr>
            <p:cNvSpPr/>
            <p:nvPr/>
          </p:nvSpPr>
          <p:spPr>
            <a:xfrm>
              <a:off x="5344076" y="1254106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chemeClr val="tx1">
                <a:alpha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994325" tIns="839893" rIns="306155" bIns="623147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400" kern="12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F35D4AC-E5A8-75CA-4DCE-8769A9376329}"/>
                </a:ext>
              </a:extLst>
            </p:cNvPr>
            <p:cNvSpPr/>
            <p:nvPr/>
          </p:nvSpPr>
          <p:spPr>
            <a:xfrm>
              <a:off x="3188729" y="1254106"/>
              <a:ext cx="2992445" cy="3050673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06155" tIns="839893" rIns="994325" bIns="623147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400" kern="12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FB8BFB-09D0-2D72-55FF-54FD5FBBF281}"/>
                </a:ext>
              </a:extLst>
            </p:cNvPr>
            <p:cNvSpPr txBox="1"/>
            <p:nvPr/>
          </p:nvSpPr>
          <p:spPr>
            <a:xfrm>
              <a:off x="3585818" y="2146653"/>
              <a:ext cx="1008343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1. Fuel (Offices)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78E3BEB-23AD-2F84-3E99-F1D3900E50BF}"/>
                </a:ext>
              </a:extLst>
            </p:cNvPr>
            <p:cNvSpPr txBox="1"/>
            <p:nvPr/>
          </p:nvSpPr>
          <p:spPr>
            <a:xfrm>
              <a:off x="4397243" y="2726126"/>
              <a:ext cx="1023852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2. Fuel (Jobsite)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1D25FB-4653-0D13-9755-17D79D4719A4}"/>
                </a:ext>
              </a:extLst>
            </p:cNvPr>
            <p:cNvSpPr txBox="1"/>
            <p:nvPr/>
          </p:nvSpPr>
          <p:spPr>
            <a:xfrm>
              <a:off x="3442498" y="3317277"/>
              <a:ext cx="1301722" cy="228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3. Process + Fugitive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1125D6-5811-D878-D709-5502CE96B6EB}"/>
                </a:ext>
              </a:extLst>
            </p:cNvPr>
            <p:cNvSpPr txBox="1"/>
            <p:nvPr/>
          </p:nvSpPr>
          <p:spPr>
            <a:xfrm>
              <a:off x="5266292" y="2974860"/>
              <a:ext cx="9952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7. Vehicle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Fuel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FCF41C-2623-0891-E8EC-B45A656984EC}"/>
                </a:ext>
              </a:extLst>
            </p:cNvPr>
            <p:cNvSpPr txBox="1"/>
            <p:nvPr/>
          </p:nvSpPr>
          <p:spPr>
            <a:xfrm>
              <a:off x="6079580" y="1953149"/>
              <a:ext cx="108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4. Electricity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 (Offices)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EB24AF4-CB74-2EC2-EBE5-EB19DFD178FC}"/>
                </a:ext>
              </a:extLst>
            </p:cNvPr>
            <p:cNvSpPr txBox="1"/>
            <p:nvPr/>
          </p:nvSpPr>
          <p:spPr>
            <a:xfrm>
              <a:off x="6979858" y="2393591"/>
              <a:ext cx="1149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5. Electricity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 (Jobsite)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D0F479-CFC0-BD3A-46C8-BA5E31BFE955}"/>
                </a:ext>
              </a:extLst>
            </p:cNvPr>
            <p:cNvSpPr txBox="1"/>
            <p:nvPr/>
          </p:nvSpPr>
          <p:spPr>
            <a:xfrm>
              <a:off x="6391893" y="3347456"/>
              <a:ext cx="11983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6. Imported Heat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7301043-9653-0111-4106-A357D4991CB3}"/>
                </a:ext>
              </a:extLst>
            </p:cNvPr>
            <p:cNvSpPr txBox="1"/>
            <p:nvPr/>
          </p:nvSpPr>
          <p:spPr>
            <a:xfrm>
              <a:off x="4181736" y="4969270"/>
              <a:ext cx="1534448" cy="251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8. Public Transport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CC4E640-494F-DCAC-B076-8E3664E4CF6E}"/>
                </a:ext>
              </a:extLst>
            </p:cNvPr>
            <p:cNvSpPr txBox="1"/>
            <p:nvPr/>
          </p:nvSpPr>
          <p:spPr>
            <a:xfrm>
              <a:off x="5156664" y="4594082"/>
              <a:ext cx="1441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9. Subcontractors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460B21-AF89-C1AF-7274-C5E0EDBB013B}"/>
                </a:ext>
              </a:extLst>
            </p:cNvPr>
            <p:cNvSpPr txBox="1"/>
            <p:nvPr/>
          </p:nvSpPr>
          <p:spPr>
            <a:xfrm>
              <a:off x="6345174" y="5057203"/>
              <a:ext cx="872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10.Waste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6C8445-68E6-D380-6C10-176007B71608}"/>
                </a:ext>
              </a:extLst>
            </p:cNvPr>
            <p:cNvSpPr txBox="1"/>
            <p:nvPr/>
          </p:nvSpPr>
          <p:spPr>
            <a:xfrm>
              <a:off x="4739413" y="5855897"/>
              <a:ext cx="10299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11.Materials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D61063-D740-969C-74D3-B9D182B1EE91}"/>
                </a:ext>
              </a:extLst>
            </p:cNvPr>
            <p:cNvSpPr txBox="1"/>
            <p:nvPr/>
          </p:nvSpPr>
          <p:spPr>
            <a:xfrm>
              <a:off x="5652403" y="5767125"/>
              <a:ext cx="1029981" cy="251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venir LT Std 45 Book" panose="020B0502020203020204" pitchFamily="34" charset="0"/>
                </a:rPr>
                <a:t>12. Product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755233-C2C7-68E8-1A55-8C6617055854}"/>
                </a:ext>
              </a:extLst>
            </p:cNvPr>
            <p:cNvSpPr txBox="1"/>
            <p:nvPr/>
          </p:nvSpPr>
          <p:spPr>
            <a:xfrm>
              <a:off x="4002824" y="840923"/>
              <a:ext cx="1137081" cy="304087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LT Std 45 Book" panose="020B0502020203020204" pitchFamily="34" charset="0"/>
                </a:rPr>
                <a:t>Scope 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D69FAB-DA90-EBA7-5DEC-82E4E25ADA83}"/>
                </a:ext>
              </a:extLst>
            </p:cNvPr>
            <p:cNvSpPr txBox="1"/>
            <p:nvPr/>
          </p:nvSpPr>
          <p:spPr>
            <a:xfrm>
              <a:off x="6301028" y="839626"/>
              <a:ext cx="1078539" cy="304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LT Std 45 Book" panose="020B0502020203020204" pitchFamily="34" charset="0"/>
                </a:rPr>
                <a:t>Scope 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D284AD-4D58-95FB-C844-F9744C96EED2}"/>
                </a:ext>
              </a:extLst>
            </p:cNvPr>
            <p:cNvSpPr txBox="1"/>
            <p:nvPr/>
          </p:nvSpPr>
          <p:spPr>
            <a:xfrm>
              <a:off x="5193143" y="6398091"/>
              <a:ext cx="1078539" cy="256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Avenir LT Std 45 Book" panose="020B0502020203020204" pitchFamily="34" charset="0"/>
                </a:rPr>
                <a:t>Scope 3</a:t>
              </a:r>
            </a:p>
          </p:txBody>
        </p:sp>
        <p:pic>
          <p:nvPicPr>
            <p:cNvPr id="23" name="Graphic 22" descr="Oil Barrel with solid fill">
              <a:extLst>
                <a:ext uri="{FF2B5EF4-FFF2-40B4-BE49-F238E27FC236}">
                  <a16:creationId xmlns:a16="http://schemas.microsoft.com/office/drawing/2014/main" id="{0B4B87E0-F8E1-03AB-6FCB-B58AB0F8A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54951" y="1620003"/>
              <a:ext cx="525013" cy="536146"/>
            </a:xfrm>
            <a:prstGeom prst="rect">
              <a:avLst/>
            </a:prstGeom>
          </p:spPr>
        </p:pic>
        <p:pic>
          <p:nvPicPr>
            <p:cNvPr id="24" name="Graphic 23" descr="Fuel with solid fill">
              <a:extLst>
                <a:ext uri="{FF2B5EF4-FFF2-40B4-BE49-F238E27FC236}">
                  <a16:creationId xmlns:a16="http://schemas.microsoft.com/office/drawing/2014/main" id="{0F1B100E-661A-0763-F23B-8EDBBCC26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83634" y="2114152"/>
              <a:ext cx="623405" cy="636625"/>
            </a:xfrm>
            <a:prstGeom prst="rect">
              <a:avLst/>
            </a:prstGeom>
          </p:spPr>
        </p:pic>
        <p:pic>
          <p:nvPicPr>
            <p:cNvPr id="25" name="Graphic 24" descr="Radioactive with solid fill">
              <a:extLst>
                <a:ext uri="{FF2B5EF4-FFF2-40B4-BE49-F238E27FC236}">
                  <a16:creationId xmlns:a16="http://schemas.microsoft.com/office/drawing/2014/main" id="{16F573F3-3B2F-26BB-E859-A5198FF61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94515" y="2726126"/>
              <a:ext cx="640998" cy="654591"/>
            </a:xfrm>
            <a:prstGeom prst="rect">
              <a:avLst/>
            </a:prstGeom>
          </p:spPr>
        </p:pic>
        <p:pic>
          <p:nvPicPr>
            <p:cNvPr id="26" name="Graphic 25" descr="Fuel with solid fill">
              <a:extLst>
                <a:ext uri="{FF2B5EF4-FFF2-40B4-BE49-F238E27FC236}">
                  <a16:creationId xmlns:a16="http://schemas.microsoft.com/office/drawing/2014/main" id="{D817FFF1-827D-7D07-A67A-9AE878DBD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465969" y="2303358"/>
              <a:ext cx="664423" cy="678513"/>
            </a:xfrm>
            <a:prstGeom prst="rect">
              <a:avLst/>
            </a:prstGeom>
          </p:spPr>
        </p:pic>
        <p:pic>
          <p:nvPicPr>
            <p:cNvPr id="27" name="Graphic 26" descr="Plug with solid fill">
              <a:extLst>
                <a:ext uri="{FF2B5EF4-FFF2-40B4-BE49-F238E27FC236}">
                  <a16:creationId xmlns:a16="http://schemas.microsoft.com/office/drawing/2014/main" id="{1CA2D423-D864-24CD-8C81-02085C2C7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341813" y="1334198"/>
              <a:ext cx="642833" cy="648442"/>
            </a:xfrm>
            <a:prstGeom prst="rect">
              <a:avLst/>
            </a:prstGeom>
          </p:spPr>
        </p:pic>
        <p:pic>
          <p:nvPicPr>
            <p:cNvPr id="28" name="Graphic 27" descr="Electric Tower with solid fill">
              <a:extLst>
                <a:ext uri="{FF2B5EF4-FFF2-40B4-BE49-F238E27FC236}">
                  <a16:creationId xmlns:a16="http://schemas.microsoft.com/office/drawing/2014/main" id="{B6C98543-52DE-D3A2-4848-D2EDD507A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288646" y="1708832"/>
              <a:ext cx="642833" cy="648442"/>
            </a:xfrm>
            <a:prstGeom prst="rect">
              <a:avLst/>
            </a:prstGeom>
          </p:spPr>
        </p:pic>
        <p:pic>
          <p:nvPicPr>
            <p:cNvPr id="29" name="Graphic 28" descr="Gauge with solid fill">
              <a:extLst>
                <a:ext uri="{FF2B5EF4-FFF2-40B4-BE49-F238E27FC236}">
                  <a16:creationId xmlns:a16="http://schemas.microsoft.com/office/drawing/2014/main" id="{1BF6AACE-D83A-FBCD-10DC-8347B444C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682384" y="2770733"/>
              <a:ext cx="666042" cy="671853"/>
            </a:xfrm>
            <a:prstGeom prst="rect">
              <a:avLst/>
            </a:prstGeom>
          </p:spPr>
        </p:pic>
        <p:pic>
          <p:nvPicPr>
            <p:cNvPr id="30" name="Graphic 29" descr="Construction worker male with solid fill">
              <a:extLst>
                <a:ext uri="{FF2B5EF4-FFF2-40B4-BE49-F238E27FC236}">
                  <a16:creationId xmlns:a16="http://schemas.microsoft.com/office/drawing/2014/main" id="{F2B6E34A-44B1-F5A6-4EED-8C6BC4883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561962" y="4009965"/>
              <a:ext cx="685084" cy="691061"/>
            </a:xfrm>
            <a:prstGeom prst="rect">
              <a:avLst/>
            </a:prstGeom>
          </p:spPr>
        </p:pic>
        <p:pic>
          <p:nvPicPr>
            <p:cNvPr id="31" name="Graphic 30" descr="Bus with solid fill">
              <a:extLst>
                <a:ext uri="{FF2B5EF4-FFF2-40B4-BE49-F238E27FC236}">
                  <a16:creationId xmlns:a16="http://schemas.microsoft.com/office/drawing/2014/main" id="{F1ECBFB6-EE46-1168-36C9-3922471C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563152" y="4426271"/>
              <a:ext cx="685084" cy="691061"/>
            </a:xfrm>
            <a:prstGeom prst="rect">
              <a:avLst/>
            </a:prstGeom>
          </p:spPr>
        </p:pic>
        <p:pic>
          <p:nvPicPr>
            <p:cNvPr id="32" name="Graphic 31" descr="Garbage with solid fill">
              <a:extLst>
                <a:ext uri="{FF2B5EF4-FFF2-40B4-BE49-F238E27FC236}">
                  <a16:creationId xmlns:a16="http://schemas.microsoft.com/office/drawing/2014/main" id="{1160CAEB-A13F-3C32-423F-D9F5FA104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472016" y="4440083"/>
              <a:ext cx="667508" cy="673332"/>
            </a:xfrm>
            <a:prstGeom prst="rect">
              <a:avLst/>
            </a:prstGeom>
          </p:spPr>
        </p:pic>
        <p:pic>
          <p:nvPicPr>
            <p:cNvPr id="33" name="Graphic 32" descr="Inventory with solid fill">
              <a:extLst>
                <a:ext uri="{FF2B5EF4-FFF2-40B4-BE49-F238E27FC236}">
                  <a16:creationId xmlns:a16="http://schemas.microsoft.com/office/drawing/2014/main" id="{A0A6BFFF-8A4F-90CE-C915-AA085337B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4846243" y="5179338"/>
              <a:ext cx="742762" cy="749243"/>
            </a:xfrm>
            <a:prstGeom prst="rect">
              <a:avLst/>
            </a:prstGeom>
          </p:spPr>
        </p:pic>
        <p:pic>
          <p:nvPicPr>
            <p:cNvPr id="34" name="Graphic 33" descr="Continuous Improvement with solid fill">
              <a:extLst>
                <a:ext uri="{FF2B5EF4-FFF2-40B4-BE49-F238E27FC236}">
                  <a16:creationId xmlns:a16="http://schemas.microsoft.com/office/drawing/2014/main" id="{0EA506EC-A11F-F5A2-ECF5-CC0B747AC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769394" y="5125725"/>
              <a:ext cx="786659" cy="793522"/>
            </a:xfrm>
            <a:prstGeom prst="rect">
              <a:avLst/>
            </a:prstGeom>
          </p:spPr>
        </p:pic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8EA0FAEE-FA54-22B3-BD98-C2F9A268333F}"/>
              </a:ext>
            </a:extLst>
          </p:cNvPr>
          <p:cNvSpPr/>
          <p:nvPr/>
        </p:nvSpPr>
        <p:spPr>
          <a:xfrm>
            <a:off x="5320495" y="2297346"/>
            <a:ext cx="4329028" cy="4439879"/>
          </a:xfrm>
          <a:prstGeom prst="ellipse">
            <a:avLst/>
          </a:prstGeom>
          <a:noFill/>
          <a:ln w="88900">
            <a:solidFill>
              <a:srgbClr val="D2A5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2B32320-09E8-FCBD-85C5-E867E25189F4}"/>
              </a:ext>
            </a:extLst>
          </p:cNvPr>
          <p:cNvSpPr/>
          <p:nvPr/>
        </p:nvSpPr>
        <p:spPr>
          <a:xfrm>
            <a:off x="8482219" y="2289996"/>
            <a:ext cx="4275615" cy="4439879"/>
          </a:xfrm>
          <a:prstGeom prst="ellipse">
            <a:avLst/>
          </a:prstGeom>
          <a:noFill/>
          <a:ln w="88900">
            <a:solidFill>
              <a:srgbClr val="D2A5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1E7152D4-B5FC-B16F-A3BC-C4D57B78701F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400823" y="1843163"/>
          <a:ext cx="17382318" cy="7542859"/>
        </p:xfrm>
        <a:graphic>
          <a:graphicData uri="http://schemas.openxmlformats.org/drawingml/2006/table">
            <a:tbl>
              <a:tblPr/>
              <a:tblGrid>
                <a:gridCol w="574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3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8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1196"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>
                          <a:solidFill>
                            <a:srgbClr val="FFFFFF"/>
                          </a:solidFill>
                          <a:latin typeface="Franklin Gothic Medium"/>
                        </a:rPr>
                        <a:t>Offices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D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>
                          <a:solidFill>
                            <a:srgbClr val="FFFFFF"/>
                          </a:solidFill>
                          <a:latin typeface="Franklin Gothic Medium"/>
                        </a:rPr>
                        <a:t>Client Sites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D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4320"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 dirty="0">
                          <a:solidFill>
                            <a:srgbClr val="FFFFFF"/>
                          </a:solidFill>
                          <a:latin typeface="Franklin Gothic Medium"/>
                        </a:rPr>
                        <a:t>Public Transportation + Vehicle Fuel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D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Operational Policies</a:t>
                      </a:r>
                      <a:endParaRPr lang="en-US" sz="1100"/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Air Travel Frequency</a:t>
                      </a:r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Employee Incentive </a:t>
                      </a:r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Programs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Subcontractor Fleets</a:t>
                      </a:r>
                      <a:endParaRPr lang="en-US" sz="1100"/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Green Lease Policy for</a:t>
                      </a:r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Equipment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8315"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>
                          <a:solidFill>
                            <a:srgbClr val="FFFFFF"/>
                          </a:solidFill>
                          <a:latin typeface="Franklin Gothic Medium"/>
                        </a:rPr>
                        <a:t>Waste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D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Waste Categorization</a:t>
                      </a:r>
                      <a:endParaRPr lang="en-US" sz="1100"/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Waste Reduction Programs Community Opportunities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Standardize WM Plans</a:t>
                      </a:r>
                      <a:endParaRPr lang="en-US" sz="1100"/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Scalable across sites</a:t>
                      </a:r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Identify Diversion Partners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9028"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>
                          <a:solidFill>
                            <a:srgbClr val="FFFFFF"/>
                          </a:solidFill>
                          <a:latin typeface="Franklin Gothic Medium"/>
                        </a:rPr>
                        <a:t>Materials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D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Office Supplies </a:t>
                      </a:r>
                      <a:endParaRPr lang="en-US" sz="1100"/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Consumables</a:t>
                      </a:r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Franklin Gothic Medium"/>
                        </a:rPr>
                        <a:t>Shop local 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dirty="0">
                          <a:solidFill>
                            <a:srgbClr val="FFFFFF"/>
                          </a:solidFill>
                          <a:latin typeface="Franklin Gothic Medium"/>
                        </a:rPr>
                        <a:t>Construction materials </a:t>
                      </a:r>
                      <a:endParaRPr lang="en-US" sz="1100" dirty="0"/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 dirty="0">
                          <a:solidFill>
                            <a:srgbClr val="FFFFFF"/>
                          </a:solidFill>
                          <a:latin typeface="Franklin Gothic Medium"/>
                        </a:rPr>
                        <a:t>Selected</a:t>
                      </a:r>
                    </a:p>
                    <a:p>
                      <a:pPr algn="ctr">
                        <a:lnSpc>
                          <a:spcPts val="3779"/>
                        </a:lnSpc>
                      </a:pPr>
                      <a:r>
                        <a:rPr lang="en-US" sz="2699" dirty="0">
                          <a:solidFill>
                            <a:srgbClr val="FFFFFF"/>
                          </a:solidFill>
                          <a:latin typeface="Franklin Gothic Medium"/>
                        </a:rPr>
                        <a:t>Regional materials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AutoShape 3"/>
          <p:cNvSpPr/>
          <p:nvPr/>
        </p:nvSpPr>
        <p:spPr>
          <a:xfrm>
            <a:off x="391298" y="1486345"/>
            <a:ext cx="9970263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Analyze Phase | Scope 1 + 2</a:t>
            </a:r>
          </a:p>
        </p:txBody>
      </p:sp>
      <p:pic>
        <p:nvPicPr>
          <p:cNvPr id="5" name="Picture 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2E10A53F-05AE-EE39-C642-46D3F42267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1850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3413492" y="4291945"/>
            <a:ext cx="12578148" cy="0"/>
          </a:xfrm>
          <a:prstGeom prst="line">
            <a:avLst/>
          </a:prstGeom>
          <a:ln w="47625" cap="flat">
            <a:solidFill>
              <a:srgbClr val="DFE4E4">
                <a:alpha val="19608"/>
              </a:srgbClr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2240725" y="3694713"/>
            <a:ext cx="1853542" cy="2646836"/>
            <a:chOff x="0" y="0"/>
            <a:chExt cx="2471389" cy="3529115"/>
          </a:xfrm>
        </p:grpSpPr>
        <p:grpSp>
          <p:nvGrpSpPr>
            <p:cNvPr id="5" name="Group 5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7591" y="0"/>
                    </a:moveTo>
                    <a:lnTo>
                      <a:pt x="775209" y="0"/>
                    </a:lnTo>
                    <a:cubicBezTo>
                      <a:pt x="785178" y="0"/>
                      <a:pt x="794740" y="3961"/>
                      <a:pt x="801790" y="11010"/>
                    </a:cubicBezTo>
                    <a:cubicBezTo>
                      <a:pt x="808839" y="18060"/>
                      <a:pt x="812800" y="27622"/>
                      <a:pt x="812800" y="37591"/>
                    </a:cubicBezTo>
                    <a:lnTo>
                      <a:pt x="812800" y="775209"/>
                    </a:lnTo>
                    <a:cubicBezTo>
                      <a:pt x="812800" y="785178"/>
                      <a:pt x="808839" y="794740"/>
                      <a:pt x="801790" y="801790"/>
                    </a:cubicBezTo>
                    <a:cubicBezTo>
                      <a:pt x="794740" y="808839"/>
                      <a:pt x="785178" y="812800"/>
                      <a:pt x="775209" y="812800"/>
                    </a:cubicBezTo>
                    <a:lnTo>
                      <a:pt x="37591" y="812800"/>
                    </a:lnTo>
                    <a:cubicBezTo>
                      <a:pt x="27622" y="812800"/>
                      <a:pt x="18060" y="808839"/>
                      <a:pt x="11010" y="801790"/>
                    </a:cubicBezTo>
                    <a:cubicBezTo>
                      <a:pt x="3961" y="794740"/>
                      <a:pt x="0" y="785178"/>
                      <a:pt x="0" y="775209"/>
                    </a:cubicBezTo>
                    <a:lnTo>
                      <a:pt x="0" y="37591"/>
                    </a:lnTo>
                    <a:cubicBezTo>
                      <a:pt x="0" y="27622"/>
                      <a:pt x="3961" y="18060"/>
                      <a:pt x="11010" y="11010"/>
                    </a:cubicBezTo>
                    <a:cubicBezTo>
                      <a:pt x="18060" y="3961"/>
                      <a:pt x="27622" y="0"/>
                      <a:pt x="37591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 rot="-10800000">
            <a:off x="1559950" y="3065512"/>
            <a:ext cx="1853542" cy="18535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9238" y="0"/>
                  </a:moveTo>
                  <a:lnTo>
                    <a:pt x="783562" y="0"/>
                  </a:lnTo>
                  <a:cubicBezTo>
                    <a:pt x="791317" y="0"/>
                    <a:pt x="798753" y="3080"/>
                    <a:pt x="804236" y="8564"/>
                  </a:cubicBezTo>
                  <a:cubicBezTo>
                    <a:pt x="809720" y="14047"/>
                    <a:pt x="812800" y="21483"/>
                    <a:pt x="812800" y="29238"/>
                  </a:cubicBezTo>
                  <a:lnTo>
                    <a:pt x="812800" y="783562"/>
                  </a:lnTo>
                  <a:cubicBezTo>
                    <a:pt x="812800" y="791317"/>
                    <a:pt x="809720" y="798753"/>
                    <a:pt x="804236" y="804236"/>
                  </a:cubicBezTo>
                  <a:cubicBezTo>
                    <a:pt x="798753" y="809720"/>
                    <a:pt x="791317" y="812800"/>
                    <a:pt x="783562" y="812800"/>
                  </a:cubicBezTo>
                  <a:lnTo>
                    <a:pt x="29238" y="812800"/>
                  </a:lnTo>
                  <a:cubicBezTo>
                    <a:pt x="21483" y="812800"/>
                    <a:pt x="14047" y="809720"/>
                    <a:pt x="8564" y="804236"/>
                  </a:cubicBezTo>
                  <a:cubicBezTo>
                    <a:pt x="3080" y="798753"/>
                    <a:pt x="0" y="791317"/>
                    <a:pt x="0" y="783562"/>
                  </a:cubicBezTo>
                  <a:lnTo>
                    <a:pt x="0" y="29238"/>
                  </a:lnTo>
                  <a:cubicBezTo>
                    <a:pt x="0" y="21483"/>
                    <a:pt x="3080" y="14047"/>
                    <a:pt x="8564" y="8564"/>
                  </a:cubicBezTo>
                  <a:cubicBezTo>
                    <a:pt x="14047" y="3080"/>
                    <a:pt x="21483" y="0"/>
                    <a:pt x="29238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931282" y="3416214"/>
            <a:ext cx="1853542" cy="18535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945" y="0"/>
                  </a:moveTo>
                  <a:lnTo>
                    <a:pt x="766855" y="0"/>
                  </a:lnTo>
                  <a:cubicBezTo>
                    <a:pt x="792230" y="0"/>
                    <a:pt x="812800" y="20570"/>
                    <a:pt x="812800" y="45945"/>
                  </a:cubicBezTo>
                  <a:lnTo>
                    <a:pt x="812800" y="766855"/>
                  </a:lnTo>
                  <a:cubicBezTo>
                    <a:pt x="812800" y="792230"/>
                    <a:pt x="792230" y="812800"/>
                    <a:pt x="766855" y="812800"/>
                  </a:cubicBezTo>
                  <a:lnTo>
                    <a:pt x="45945" y="812800"/>
                  </a:lnTo>
                  <a:cubicBezTo>
                    <a:pt x="20570" y="812800"/>
                    <a:pt x="0" y="792230"/>
                    <a:pt x="0" y="766855"/>
                  </a:cubicBezTo>
                  <a:lnTo>
                    <a:pt x="0" y="45945"/>
                  </a:lnTo>
                  <a:cubicBezTo>
                    <a:pt x="0" y="20570"/>
                    <a:pt x="20570" y="0"/>
                    <a:pt x="45945" y="0"/>
                  </a:cubicBezTo>
                  <a:close/>
                </a:path>
              </a:pathLst>
            </a:custGeom>
            <a:solidFill>
              <a:srgbClr val="405029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85262" y="3694713"/>
            <a:ext cx="1853542" cy="2646836"/>
            <a:chOff x="0" y="0"/>
            <a:chExt cx="2471389" cy="3529115"/>
          </a:xfrm>
        </p:grpSpPr>
        <p:grpSp>
          <p:nvGrpSpPr>
            <p:cNvPr id="18" name="Group 18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 rot="-10800000">
            <a:off x="4704487" y="3065512"/>
            <a:ext cx="1853542" cy="1853542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5075819" y="3416214"/>
            <a:ext cx="1853542" cy="185354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556D31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29799" y="3694713"/>
            <a:ext cx="1853542" cy="2646836"/>
            <a:chOff x="0" y="0"/>
            <a:chExt cx="2471389" cy="3529115"/>
          </a:xfrm>
        </p:grpSpPr>
        <p:grpSp>
          <p:nvGrpSpPr>
            <p:cNvPr id="31" name="Group 31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 rot="-10800000">
            <a:off x="7849024" y="3065512"/>
            <a:ext cx="1853542" cy="185354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 rot="-10800000">
            <a:off x="8220356" y="3416214"/>
            <a:ext cx="1853542" cy="1853542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7E9D4F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74336" y="3694713"/>
            <a:ext cx="1853542" cy="2646836"/>
            <a:chOff x="0" y="0"/>
            <a:chExt cx="2471389" cy="3529115"/>
          </a:xfrm>
        </p:grpSpPr>
        <p:grpSp>
          <p:nvGrpSpPr>
            <p:cNvPr id="44" name="Group 44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 rot="-10800000">
            <a:off x="10993561" y="3065512"/>
            <a:ext cx="1853542" cy="1853542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0800000">
            <a:off x="11383943" y="3416214"/>
            <a:ext cx="1853542" cy="1853542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ADBF91"/>
            </a:solidFill>
            <a:ln cap="sq">
              <a:noFill/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4818873" y="3694713"/>
            <a:ext cx="1853542" cy="2646836"/>
            <a:chOff x="0" y="0"/>
            <a:chExt cx="2471389" cy="3529115"/>
          </a:xfrm>
        </p:grpSpPr>
        <p:grpSp>
          <p:nvGrpSpPr>
            <p:cNvPr id="57" name="Group 57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 rot="-10800000">
            <a:off x="14138098" y="3065512"/>
            <a:ext cx="1853542" cy="1853542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-10800000">
            <a:off x="14509430" y="3416214"/>
            <a:ext cx="1853542" cy="1853542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D4E4BB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2388832" y="3540820"/>
            <a:ext cx="1164336" cy="1568129"/>
          </a:xfrm>
          <a:custGeom>
            <a:avLst/>
            <a:gdLst/>
            <a:ahLst/>
            <a:cxnLst/>
            <a:rect l="l" t="t" r="r" b="b"/>
            <a:pathLst>
              <a:path w="1164336" h="1568129">
                <a:moveTo>
                  <a:pt x="0" y="0"/>
                </a:moveTo>
                <a:lnTo>
                  <a:pt x="1164336" y="0"/>
                </a:lnTo>
                <a:lnTo>
                  <a:pt x="1164336" y="1568129"/>
                </a:lnTo>
                <a:lnTo>
                  <a:pt x="0" y="156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5304388" y="4020925"/>
            <a:ext cx="1390150" cy="811500"/>
          </a:xfrm>
          <a:custGeom>
            <a:avLst/>
            <a:gdLst/>
            <a:ahLst/>
            <a:cxnLst/>
            <a:rect l="l" t="t" r="r" b="b"/>
            <a:pathLst>
              <a:path w="1390150" h="811500">
                <a:moveTo>
                  <a:pt x="0" y="0"/>
                </a:moveTo>
                <a:lnTo>
                  <a:pt x="1390150" y="0"/>
                </a:lnTo>
                <a:lnTo>
                  <a:pt x="1390150" y="811500"/>
                </a:lnTo>
                <a:lnTo>
                  <a:pt x="0" y="81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8448479" y="3751465"/>
            <a:ext cx="1453241" cy="1302467"/>
          </a:xfrm>
          <a:custGeom>
            <a:avLst/>
            <a:gdLst/>
            <a:ahLst/>
            <a:cxnLst/>
            <a:rect l="l" t="t" r="r" b="b"/>
            <a:pathLst>
              <a:path w="1453241" h="1302467">
                <a:moveTo>
                  <a:pt x="0" y="0"/>
                </a:moveTo>
                <a:lnTo>
                  <a:pt x="1453241" y="0"/>
                </a:lnTo>
                <a:lnTo>
                  <a:pt x="1453241" y="1302467"/>
                </a:lnTo>
                <a:lnTo>
                  <a:pt x="0" y="1302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11512913" y="3682111"/>
            <a:ext cx="1551247" cy="1219668"/>
          </a:xfrm>
          <a:custGeom>
            <a:avLst/>
            <a:gdLst/>
            <a:ahLst/>
            <a:cxnLst/>
            <a:rect l="l" t="t" r="r" b="b"/>
            <a:pathLst>
              <a:path w="1551247" h="1219668">
                <a:moveTo>
                  <a:pt x="0" y="0"/>
                </a:moveTo>
                <a:lnTo>
                  <a:pt x="1551248" y="0"/>
                </a:lnTo>
                <a:lnTo>
                  <a:pt x="1551248" y="1219668"/>
                </a:lnTo>
                <a:lnTo>
                  <a:pt x="0" y="121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14744167" y="3682111"/>
            <a:ext cx="1391167" cy="1426838"/>
          </a:xfrm>
          <a:custGeom>
            <a:avLst/>
            <a:gdLst/>
            <a:ahLst/>
            <a:cxnLst/>
            <a:rect l="l" t="t" r="r" b="b"/>
            <a:pathLst>
              <a:path w="1391167" h="1426838">
                <a:moveTo>
                  <a:pt x="0" y="0"/>
                </a:moveTo>
                <a:lnTo>
                  <a:pt x="1391167" y="0"/>
                </a:lnTo>
                <a:lnTo>
                  <a:pt x="1391167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9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Process for Reductions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530368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Define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530368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Outcomes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Team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Work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523521" y="6665344"/>
            <a:ext cx="2951883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Data Capture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674905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What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How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Who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819442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Analyze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819442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Ideas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Plans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Budgets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963979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Implement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0963979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Vendors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Policies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Projects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4108516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Results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4071119" y="7273443"/>
            <a:ext cx="2730164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Measure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Report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Adjust</a:t>
            </a:r>
          </a:p>
        </p:txBody>
      </p:sp>
      <p:pic>
        <p:nvPicPr>
          <p:cNvPr id="85" name="Picture 8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C751EF7C-22AF-0556-1900-7E5015B86E8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684705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Implement Phase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31927" y="3174809"/>
          <a:ext cx="17224144" cy="5158751"/>
        </p:xfrm>
        <a:graphic>
          <a:graphicData uri="http://schemas.openxmlformats.org/drawingml/2006/table">
            <a:tbl>
              <a:tblPr/>
              <a:tblGrid>
                <a:gridCol w="5997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3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32768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FFFFFF"/>
                          </a:solidFill>
                          <a:latin typeface="Franklin Gothic Medium"/>
                        </a:rPr>
                        <a:t>Low Cost + No Cost</a:t>
                      </a:r>
                      <a:endParaRPr lang="en-US" sz="1100"/>
                    </a:p>
                    <a:p>
                      <a:pPr algn="ctr">
                        <a:lnSpc>
                          <a:spcPts val="4480"/>
                        </a:lnSpc>
                      </a:pPr>
                      <a:r>
                        <a:rPr lang="en-US" sz="3200">
                          <a:solidFill>
                            <a:srgbClr val="FFFFFF"/>
                          </a:solidFill>
                          <a:latin typeface="Franklin Gothic Medium"/>
                        </a:rPr>
                        <a:t>Solutions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6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FFFFFF"/>
                          </a:solidFill>
                          <a:latin typeface="Franklin Gothic Medium"/>
                        </a:rPr>
                        <a:t>Operational Costs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D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>
                          <a:solidFill>
                            <a:srgbClr val="FFFFFF"/>
                          </a:solidFill>
                          <a:latin typeface="Franklin Gothic Medium"/>
                        </a:rPr>
                        <a:t>Capital Costs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9380"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Franklin Gothic Medium"/>
                        </a:rPr>
                        <a:t>Change of Purchasing Pattern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6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Franklin Gothic Medium"/>
                        </a:rPr>
                        <a:t>Maintenance Budget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D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Franklin Gothic Medium"/>
                        </a:rPr>
                        <a:t>Equipment Change-Overs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6603"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Franklin Gothic Medium"/>
                        </a:rPr>
                        <a:t>Implement a Ride-Share Program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6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Franklin Gothic Medium"/>
                        </a:rPr>
                        <a:t>Leased Solar Agreements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D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Franklin Gothic Medium"/>
                        </a:rPr>
                        <a:t>Fleet Vehicle Modifications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D241711B-8D87-5D64-7078-6084764D9D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4893E5-FFF2-E46E-CC70-6AFC42B874BE}"/>
              </a:ext>
            </a:extLst>
          </p:cNvPr>
          <p:cNvCxnSpPr>
            <a:cxnSpLocks/>
          </p:cNvCxnSpPr>
          <p:nvPr/>
        </p:nvCxnSpPr>
        <p:spPr>
          <a:xfrm>
            <a:off x="531927" y="4914900"/>
            <a:ext cx="172241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4C5F042-0B3B-34E4-C126-000DDD73A608}"/>
              </a:ext>
            </a:extLst>
          </p:cNvPr>
          <p:cNvCxnSpPr>
            <a:cxnSpLocks/>
          </p:cNvCxnSpPr>
          <p:nvPr/>
        </p:nvCxnSpPr>
        <p:spPr>
          <a:xfrm>
            <a:off x="0" y="6819900"/>
            <a:ext cx="17910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81264E-DD03-50F8-68F9-89D930B31F8D}"/>
              </a:ext>
            </a:extLst>
          </p:cNvPr>
          <p:cNvCxnSpPr>
            <a:cxnSpLocks/>
          </p:cNvCxnSpPr>
          <p:nvPr/>
        </p:nvCxnSpPr>
        <p:spPr>
          <a:xfrm flipV="1">
            <a:off x="6553200" y="3174809"/>
            <a:ext cx="0" cy="51587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D42294-223F-8837-7076-61F560E37C36}"/>
              </a:ext>
            </a:extLst>
          </p:cNvPr>
          <p:cNvCxnSpPr>
            <a:cxnSpLocks/>
          </p:cNvCxnSpPr>
          <p:nvPr/>
        </p:nvCxnSpPr>
        <p:spPr>
          <a:xfrm flipV="1">
            <a:off x="12420600" y="3009900"/>
            <a:ext cx="0" cy="5410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8318508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3413492" y="4291945"/>
            <a:ext cx="12578148" cy="0"/>
          </a:xfrm>
          <a:prstGeom prst="line">
            <a:avLst/>
          </a:prstGeom>
          <a:ln w="47625" cap="flat">
            <a:solidFill>
              <a:srgbClr val="DFE4E4">
                <a:alpha val="19608"/>
              </a:srgbClr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2240725" y="3694713"/>
            <a:ext cx="1853542" cy="2646836"/>
            <a:chOff x="0" y="0"/>
            <a:chExt cx="2471389" cy="3529115"/>
          </a:xfrm>
        </p:grpSpPr>
        <p:grpSp>
          <p:nvGrpSpPr>
            <p:cNvPr id="5" name="Group 5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7591" y="0"/>
                    </a:moveTo>
                    <a:lnTo>
                      <a:pt x="775209" y="0"/>
                    </a:lnTo>
                    <a:cubicBezTo>
                      <a:pt x="785178" y="0"/>
                      <a:pt x="794740" y="3961"/>
                      <a:pt x="801790" y="11010"/>
                    </a:cubicBezTo>
                    <a:cubicBezTo>
                      <a:pt x="808839" y="18060"/>
                      <a:pt x="812800" y="27622"/>
                      <a:pt x="812800" y="37591"/>
                    </a:cubicBezTo>
                    <a:lnTo>
                      <a:pt x="812800" y="775209"/>
                    </a:lnTo>
                    <a:cubicBezTo>
                      <a:pt x="812800" y="785178"/>
                      <a:pt x="808839" y="794740"/>
                      <a:pt x="801790" y="801790"/>
                    </a:cubicBezTo>
                    <a:cubicBezTo>
                      <a:pt x="794740" y="808839"/>
                      <a:pt x="785178" y="812800"/>
                      <a:pt x="775209" y="812800"/>
                    </a:cubicBezTo>
                    <a:lnTo>
                      <a:pt x="37591" y="812800"/>
                    </a:lnTo>
                    <a:cubicBezTo>
                      <a:pt x="27622" y="812800"/>
                      <a:pt x="18060" y="808839"/>
                      <a:pt x="11010" y="801790"/>
                    </a:cubicBezTo>
                    <a:cubicBezTo>
                      <a:pt x="3961" y="794740"/>
                      <a:pt x="0" y="785178"/>
                      <a:pt x="0" y="775209"/>
                    </a:cubicBezTo>
                    <a:lnTo>
                      <a:pt x="0" y="37591"/>
                    </a:lnTo>
                    <a:cubicBezTo>
                      <a:pt x="0" y="27622"/>
                      <a:pt x="3961" y="18060"/>
                      <a:pt x="11010" y="11010"/>
                    </a:cubicBezTo>
                    <a:cubicBezTo>
                      <a:pt x="18060" y="3961"/>
                      <a:pt x="27622" y="0"/>
                      <a:pt x="37591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 rot="-10800000">
            <a:off x="1559950" y="3065512"/>
            <a:ext cx="1853542" cy="18535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9238" y="0"/>
                  </a:moveTo>
                  <a:lnTo>
                    <a:pt x="783562" y="0"/>
                  </a:lnTo>
                  <a:cubicBezTo>
                    <a:pt x="791317" y="0"/>
                    <a:pt x="798753" y="3080"/>
                    <a:pt x="804236" y="8564"/>
                  </a:cubicBezTo>
                  <a:cubicBezTo>
                    <a:pt x="809720" y="14047"/>
                    <a:pt x="812800" y="21483"/>
                    <a:pt x="812800" y="29238"/>
                  </a:cubicBezTo>
                  <a:lnTo>
                    <a:pt x="812800" y="783562"/>
                  </a:lnTo>
                  <a:cubicBezTo>
                    <a:pt x="812800" y="791317"/>
                    <a:pt x="809720" y="798753"/>
                    <a:pt x="804236" y="804236"/>
                  </a:cubicBezTo>
                  <a:cubicBezTo>
                    <a:pt x="798753" y="809720"/>
                    <a:pt x="791317" y="812800"/>
                    <a:pt x="783562" y="812800"/>
                  </a:cubicBezTo>
                  <a:lnTo>
                    <a:pt x="29238" y="812800"/>
                  </a:lnTo>
                  <a:cubicBezTo>
                    <a:pt x="21483" y="812800"/>
                    <a:pt x="14047" y="809720"/>
                    <a:pt x="8564" y="804236"/>
                  </a:cubicBezTo>
                  <a:cubicBezTo>
                    <a:pt x="3080" y="798753"/>
                    <a:pt x="0" y="791317"/>
                    <a:pt x="0" y="783562"/>
                  </a:cubicBezTo>
                  <a:lnTo>
                    <a:pt x="0" y="29238"/>
                  </a:lnTo>
                  <a:cubicBezTo>
                    <a:pt x="0" y="21483"/>
                    <a:pt x="3080" y="14047"/>
                    <a:pt x="8564" y="8564"/>
                  </a:cubicBezTo>
                  <a:cubicBezTo>
                    <a:pt x="14047" y="3080"/>
                    <a:pt x="21483" y="0"/>
                    <a:pt x="29238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931282" y="3416214"/>
            <a:ext cx="1853542" cy="18535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945" y="0"/>
                  </a:moveTo>
                  <a:lnTo>
                    <a:pt x="766855" y="0"/>
                  </a:lnTo>
                  <a:cubicBezTo>
                    <a:pt x="792230" y="0"/>
                    <a:pt x="812800" y="20570"/>
                    <a:pt x="812800" y="45945"/>
                  </a:cubicBezTo>
                  <a:lnTo>
                    <a:pt x="812800" y="766855"/>
                  </a:lnTo>
                  <a:cubicBezTo>
                    <a:pt x="812800" y="792230"/>
                    <a:pt x="792230" y="812800"/>
                    <a:pt x="766855" y="812800"/>
                  </a:cubicBezTo>
                  <a:lnTo>
                    <a:pt x="45945" y="812800"/>
                  </a:lnTo>
                  <a:cubicBezTo>
                    <a:pt x="20570" y="812800"/>
                    <a:pt x="0" y="792230"/>
                    <a:pt x="0" y="766855"/>
                  </a:cubicBezTo>
                  <a:lnTo>
                    <a:pt x="0" y="45945"/>
                  </a:lnTo>
                  <a:cubicBezTo>
                    <a:pt x="0" y="20570"/>
                    <a:pt x="20570" y="0"/>
                    <a:pt x="45945" y="0"/>
                  </a:cubicBezTo>
                  <a:close/>
                </a:path>
              </a:pathLst>
            </a:custGeom>
            <a:solidFill>
              <a:srgbClr val="405029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85262" y="3694713"/>
            <a:ext cx="1853542" cy="2646836"/>
            <a:chOff x="0" y="0"/>
            <a:chExt cx="2471389" cy="3529115"/>
          </a:xfrm>
        </p:grpSpPr>
        <p:grpSp>
          <p:nvGrpSpPr>
            <p:cNvPr id="18" name="Group 18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 rot="-10800000">
            <a:off x="4704487" y="3065512"/>
            <a:ext cx="1853542" cy="1853542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5075819" y="3416214"/>
            <a:ext cx="1853542" cy="185354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556D31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29799" y="3694713"/>
            <a:ext cx="1853542" cy="2646836"/>
            <a:chOff x="0" y="0"/>
            <a:chExt cx="2471389" cy="3529115"/>
          </a:xfrm>
        </p:grpSpPr>
        <p:grpSp>
          <p:nvGrpSpPr>
            <p:cNvPr id="31" name="Group 31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 rot="-10800000">
            <a:off x="7849024" y="3065512"/>
            <a:ext cx="1853542" cy="185354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 rot="-10800000">
            <a:off x="8220356" y="3416214"/>
            <a:ext cx="1853542" cy="1853542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7E9D4F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74336" y="3694713"/>
            <a:ext cx="1853542" cy="2646836"/>
            <a:chOff x="0" y="0"/>
            <a:chExt cx="2471389" cy="3529115"/>
          </a:xfrm>
        </p:grpSpPr>
        <p:grpSp>
          <p:nvGrpSpPr>
            <p:cNvPr id="44" name="Group 44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>
                  <a:alpha val="19608"/>
                </a:srgbClr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 rot="-10800000">
            <a:off x="10993561" y="3065512"/>
            <a:ext cx="1853542" cy="1853542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  <a:ln w="47625" cap="sq">
              <a:solidFill>
                <a:srgbClr val="DFE4E4">
                  <a:alpha val="19608"/>
                </a:srgbClr>
              </a:solidFill>
              <a:prstDash val="sysDot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0800000">
            <a:off x="11383943" y="3416214"/>
            <a:ext cx="1853542" cy="1853542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ADBF91">
                <a:alpha val="19608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4818873" y="3694713"/>
            <a:ext cx="1853542" cy="2646836"/>
            <a:chOff x="0" y="0"/>
            <a:chExt cx="2471389" cy="3529115"/>
          </a:xfrm>
        </p:grpSpPr>
        <p:grpSp>
          <p:nvGrpSpPr>
            <p:cNvPr id="57" name="Group 57"/>
            <p:cNvGrpSpPr/>
            <p:nvPr/>
          </p:nvGrpSpPr>
          <p:grpSpPr>
            <a:xfrm rot="-10800000">
              <a:off x="0" y="0"/>
              <a:ext cx="2471389" cy="2471389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33415" y="0"/>
                    </a:moveTo>
                    <a:lnTo>
                      <a:pt x="779385" y="0"/>
                    </a:lnTo>
                    <a:cubicBezTo>
                      <a:pt x="788248" y="0"/>
                      <a:pt x="796747" y="3520"/>
                      <a:pt x="803013" y="9787"/>
                    </a:cubicBezTo>
                    <a:cubicBezTo>
                      <a:pt x="809280" y="16053"/>
                      <a:pt x="812800" y="24552"/>
                      <a:pt x="812800" y="33415"/>
                    </a:cubicBezTo>
                    <a:lnTo>
                      <a:pt x="812800" y="779385"/>
                    </a:lnTo>
                    <a:cubicBezTo>
                      <a:pt x="812800" y="788248"/>
                      <a:pt x="809280" y="796747"/>
                      <a:pt x="803013" y="803013"/>
                    </a:cubicBezTo>
                    <a:cubicBezTo>
                      <a:pt x="796747" y="809280"/>
                      <a:pt x="788248" y="812800"/>
                      <a:pt x="779385" y="812800"/>
                    </a:cubicBezTo>
                    <a:lnTo>
                      <a:pt x="33415" y="812800"/>
                    </a:lnTo>
                    <a:cubicBezTo>
                      <a:pt x="24552" y="812800"/>
                      <a:pt x="16053" y="809280"/>
                      <a:pt x="9787" y="803013"/>
                    </a:cubicBezTo>
                    <a:cubicBezTo>
                      <a:pt x="3520" y="796747"/>
                      <a:pt x="0" y="788248"/>
                      <a:pt x="0" y="779385"/>
                    </a:cubicBezTo>
                    <a:lnTo>
                      <a:pt x="0" y="33415"/>
                    </a:lnTo>
                    <a:cubicBezTo>
                      <a:pt x="0" y="24552"/>
                      <a:pt x="3520" y="16053"/>
                      <a:pt x="9787" y="9787"/>
                    </a:cubicBezTo>
                    <a:cubicBezTo>
                      <a:pt x="16053" y="3520"/>
                      <a:pt x="24552" y="0"/>
                      <a:pt x="33415" y="0"/>
                    </a:cubicBez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9629" tIns="39629" rIns="39629" bIns="39629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 rot="-10800000">
              <a:off x="281221" y="2453689"/>
              <a:ext cx="1075426" cy="1075426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0" y="406400"/>
                    </a:lnTo>
                    <a:lnTo>
                      <a:pt x="203200" y="406400"/>
                    </a:lnTo>
                    <a:lnTo>
                      <a:pt x="203200" y="812800"/>
                    </a:lnTo>
                    <a:lnTo>
                      <a:pt x="609600" y="812800"/>
                    </a:lnTo>
                    <a:lnTo>
                      <a:pt x="609600" y="406400"/>
                    </a:lnTo>
                    <a:lnTo>
                      <a:pt x="812800" y="4064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DFE4E4"/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203200" y="53975"/>
                <a:ext cx="406400" cy="758825"/>
              </a:xfrm>
              <a:prstGeom prst="rect">
                <a:avLst/>
              </a:prstGeom>
            </p:spPr>
            <p:txBody>
              <a:bodyPr lIns="55137" tIns="55137" rIns="55137" bIns="55137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 rot="-10800000">
            <a:off x="14138098" y="3065512"/>
            <a:ext cx="1853542" cy="1853542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5061" y="0"/>
                  </a:moveTo>
                  <a:lnTo>
                    <a:pt x="787739" y="0"/>
                  </a:lnTo>
                  <a:cubicBezTo>
                    <a:pt x="801580" y="0"/>
                    <a:pt x="812800" y="11220"/>
                    <a:pt x="812800" y="25061"/>
                  </a:cubicBezTo>
                  <a:lnTo>
                    <a:pt x="812800" y="787739"/>
                  </a:lnTo>
                  <a:cubicBezTo>
                    <a:pt x="812800" y="801580"/>
                    <a:pt x="801580" y="812800"/>
                    <a:pt x="787739" y="812800"/>
                  </a:cubicBezTo>
                  <a:lnTo>
                    <a:pt x="25061" y="812800"/>
                  </a:lnTo>
                  <a:cubicBezTo>
                    <a:pt x="11220" y="812800"/>
                    <a:pt x="0" y="801580"/>
                    <a:pt x="0" y="787739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DFE4E4"/>
              </a:solidFill>
              <a:prstDash val="sysDot"/>
              <a:miter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-10800000">
            <a:off x="14509430" y="3416214"/>
            <a:ext cx="1853542" cy="1853542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1768" y="0"/>
                  </a:moveTo>
                  <a:lnTo>
                    <a:pt x="771032" y="0"/>
                  </a:lnTo>
                  <a:cubicBezTo>
                    <a:pt x="794100" y="0"/>
                    <a:pt x="812800" y="18700"/>
                    <a:pt x="812800" y="41768"/>
                  </a:cubicBezTo>
                  <a:lnTo>
                    <a:pt x="812800" y="771032"/>
                  </a:lnTo>
                  <a:cubicBezTo>
                    <a:pt x="812800" y="794100"/>
                    <a:pt x="794100" y="812800"/>
                    <a:pt x="771032" y="812800"/>
                  </a:cubicBezTo>
                  <a:lnTo>
                    <a:pt x="41768" y="812800"/>
                  </a:lnTo>
                  <a:cubicBezTo>
                    <a:pt x="18700" y="812800"/>
                    <a:pt x="0" y="794100"/>
                    <a:pt x="0" y="771032"/>
                  </a:cubicBezTo>
                  <a:lnTo>
                    <a:pt x="0" y="41768"/>
                  </a:lnTo>
                  <a:cubicBezTo>
                    <a:pt x="0" y="18700"/>
                    <a:pt x="18700" y="0"/>
                    <a:pt x="41768" y="0"/>
                  </a:cubicBezTo>
                  <a:close/>
                </a:path>
              </a:pathLst>
            </a:custGeom>
            <a:solidFill>
              <a:srgbClr val="D4E4BB"/>
            </a:solidFill>
            <a:ln cap="sq">
              <a:noFill/>
              <a:prstDash val="solid"/>
              <a:miter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6512" tIns="36512" rIns="36512" bIns="36512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2388832" y="3540820"/>
            <a:ext cx="1164336" cy="1568129"/>
          </a:xfrm>
          <a:custGeom>
            <a:avLst/>
            <a:gdLst/>
            <a:ahLst/>
            <a:cxnLst/>
            <a:rect l="l" t="t" r="r" b="b"/>
            <a:pathLst>
              <a:path w="1164336" h="1568129">
                <a:moveTo>
                  <a:pt x="0" y="0"/>
                </a:moveTo>
                <a:lnTo>
                  <a:pt x="1164336" y="0"/>
                </a:lnTo>
                <a:lnTo>
                  <a:pt x="1164336" y="1568129"/>
                </a:lnTo>
                <a:lnTo>
                  <a:pt x="0" y="156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5304388" y="4020925"/>
            <a:ext cx="1390150" cy="811500"/>
          </a:xfrm>
          <a:custGeom>
            <a:avLst/>
            <a:gdLst/>
            <a:ahLst/>
            <a:cxnLst/>
            <a:rect l="l" t="t" r="r" b="b"/>
            <a:pathLst>
              <a:path w="1390150" h="811500">
                <a:moveTo>
                  <a:pt x="0" y="0"/>
                </a:moveTo>
                <a:lnTo>
                  <a:pt x="1390150" y="0"/>
                </a:lnTo>
                <a:lnTo>
                  <a:pt x="1390150" y="811500"/>
                </a:lnTo>
                <a:lnTo>
                  <a:pt x="0" y="81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8448479" y="3751465"/>
            <a:ext cx="1453241" cy="1302467"/>
          </a:xfrm>
          <a:custGeom>
            <a:avLst/>
            <a:gdLst/>
            <a:ahLst/>
            <a:cxnLst/>
            <a:rect l="l" t="t" r="r" b="b"/>
            <a:pathLst>
              <a:path w="1453241" h="1302467">
                <a:moveTo>
                  <a:pt x="0" y="0"/>
                </a:moveTo>
                <a:lnTo>
                  <a:pt x="1453241" y="0"/>
                </a:lnTo>
                <a:lnTo>
                  <a:pt x="1453241" y="1302467"/>
                </a:lnTo>
                <a:lnTo>
                  <a:pt x="0" y="13024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11512913" y="3682111"/>
            <a:ext cx="1551247" cy="1219668"/>
          </a:xfrm>
          <a:custGeom>
            <a:avLst/>
            <a:gdLst/>
            <a:ahLst/>
            <a:cxnLst/>
            <a:rect l="l" t="t" r="r" b="b"/>
            <a:pathLst>
              <a:path w="1551247" h="1219668">
                <a:moveTo>
                  <a:pt x="0" y="0"/>
                </a:moveTo>
                <a:lnTo>
                  <a:pt x="1551248" y="0"/>
                </a:lnTo>
                <a:lnTo>
                  <a:pt x="1551248" y="1219668"/>
                </a:lnTo>
                <a:lnTo>
                  <a:pt x="0" y="121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19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14744167" y="3682111"/>
            <a:ext cx="1391167" cy="1426838"/>
          </a:xfrm>
          <a:custGeom>
            <a:avLst/>
            <a:gdLst/>
            <a:ahLst/>
            <a:cxnLst/>
            <a:rect l="l" t="t" r="r" b="b"/>
            <a:pathLst>
              <a:path w="1391167" h="1426838">
                <a:moveTo>
                  <a:pt x="0" y="0"/>
                </a:moveTo>
                <a:lnTo>
                  <a:pt x="1391167" y="0"/>
                </a:lnTo>
                <a:lnTo>
                  <a:pt x="1391167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Process for Reductions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530368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Define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530368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Outcomes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Team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Work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523521" y="6665344"/>
            <a:ext cx="2951883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Data Capture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674905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What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How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Who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819442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Analyze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819442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Ideas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Plans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Budgets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963979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>
                    <a:alpha val="19608"/>
                  </a:srgbClr>
                </a:solidFill>
                <a:latin typeface="DM Serif Display"/>
              </a:rPr>
              <a:t>Implement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0963979" y="7273443"/>
            <a:ext cx="2649115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Vendors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Policies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>
                    <a:alpha val="19608"/>
                  </a:srgbClr>
                </a:solidFill>
                <a:latin typeface="Franklin Gothic Medium"/>
              </a:rPr>
              <a:t>Projects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4108516" y="6665344"/>
            <a:ext cx="2649115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231F20"/>
                </a:solidFill>
                <a:latin typeface="DM Serif Display"/>
              </a:rPr>
              <a:t>Results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4071119" y="7273443"/>
            <a:ext cx="2730164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Measure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Report</a:t>
            </a:r>
          </a:p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4D4D4D"/>
                </a:solidFill>
                <a:latin typeface="Franklin Gothic Medium"/>
              </a:rPr>
              <a:t>Adjust</a:t>
            </a:r>
          </a:p>
        </p:txBody>
      </p:sp>
      <p:pic>
        <p:nvPicPr>
          <p:cNvPr id="85" name="Picture 84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453AB3C7-FDC2-5C04-50A2-A03F05E32EE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5394016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814926" y="3533459"/>
            <a:ext cx="16646484" cy="2961907"/>
            <a:chOff x="0" y="0"/>
            <a:chExt cx="4384259" cy="7800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84259" cy="780091"/>
            </a:xfrm>
            <a:custGeom>
              <a:avLst/>
              <a:gdLst/>
              <a:ahLst/>
              <a:cxnLst/>
              <a:rect l="l" t="t" r="r" b="b"/>
              <a:pathLst>
                <a:path w="4384259" h="780091">
                  <a:moveTo>
                    <a:pt x="0" y="0"/>
                  </a:moveTo>
                  <a:lnTo>
                    <a:pt x="4384259" y="0"/>
                  </a:lnTo>
                  <a:lnTo>
                    <a:pt x="4384259" y="780091"/>
                  </a:lnTo>
                  <a:lnTo>
                    <a:pt x="0" y="780091"/>
                  </a:lnTo>
                  <a:close/>
                </a:path>
              </a:pathLst>
            </a:custGeom>
            <a:solidFill>
              <a:srgbClr val="7E9D4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84259" cy="818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926" y="6495366"/>
            <a:ext cx="16623156" cy="2762934"/>
            <a:chOff x="0" y="0"/>
            <a:chExt cx="4378115" cy="7276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78115" cy="727686"/>
            </a:xfrm>
            <a:custGeom>
              <a:avLst/>
              <a:gdLst/>
              <a:ahLst/>
              <a:cxnLst/>
              <a:rect l="l" t="t" r="r" b="b"/>
              <a:pathLst>
                <a:path w="4378115" h="727686">
                  <a:moveTo>
                    <a:pt x="0" y="0"/>
                  </a:moveTo>
                  <a:lnTo>
                    <a:pt x="4378115" y="0"/>
                  </a:lnTo>
                  <a:lnTo>
                    <a:pt x="4378115" y="727686"/>
                  </a:lnTo>
                  <a:lnTo>
                    <a:pt x="0" y="727686"/>
                  </a:lnTo>
                  <a:close/>
                </a:path>
              </a:pathLst>
            </a:custGeom>
            <a:solidFill>
              <a:srgbClr val="ADBF9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378115" cy="7657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926" y="3533459"/>
            <a:ext cx="16658148" cy="1187719"/>
            <a:chOff x="0" y="0"/>
            <a:chExt cx="4387331" cy="3128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87331" cy="312815"/>
            </a:xfrm>
            <a:custGeom>
              <a:avLst/>
              <a:gdLst/>
              <a:ahLst/>
              <a:cxnLst/>
              <a:rect l="l" t="t" r="r" b="b"/>
              <a:pathLst>
                <a:path w="4387331" h="312815">
                  <a:moveTo>
                    <a:pt x="0" y="0"/>
                  </a:moveTo>
                  <a:lnTo>
                    <a:pt x="4387331" y="0"/>
                  </a:lnTo>
                  <a:lnTo>
                    <a:pt x="4387331" y="312815"/>
                  </a:lnTo>
                  <a:lnTo>
                    <a:pt x="0" y="312815"/>
                  </a:lnTo>
                  <a:close/>
                </a:path>
              </a:pathLst>
            </a:custGeom>
            <a:solidFill>
              <a:srgbClr val="D4E4B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387331" cy="350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4926" y="6495366"/>
            <a:ext cx="16623156" cy="1187719"/>
            <a:chOff x="0" y="0"/>
            <a:chExt cx="4378115" cy="31281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378115" cy="312815"/>
            </a:xfrm>
            <a:custGeom>
              <a:avLst/>
              <a:gdLst/>
              <a:ahLst/>
              <a:cxnLst/>
              <a:rect l="l" t="t" r="r" b="b"/>
              <a:pathLst>
                <a:path w="4378115" h="312815">
                  <a:moveTo>
                    <a:pt x="0" y="0"/>
                  </a:moveTo>
                  <a:lnTo>
                    <a:pt x="4378115" y="0"/>
                  </a:lnTo>
                  <a:lnTo>
                    <a:pt x="4378115" y="312815"/>
                  </a:lnTo>
                  <a:lnTo>
                    <a:pt x="0" y="312815"/>
                  </a:lnTo>
                  <a:close/>
                </a:path>
              </a:pathLst>
            </a:custGeom>
            <a:solidFill>
              <a:srgbClr val="D4E4BB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378115" cy="350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Results Phase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84145" y="2276795"/>
            <a:ext cx="2196801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People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4075" y="5219016"/>
            <a:ext cx="4376940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Reporting + Measurement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Team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94293" y="2276795"/>
            <a:ext cx="3243572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Processes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81860" y="2276795"/>
            <a:ext cx="3243572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1F2020"/>
                </a:solidFill>
                <a:latin typeface="DM Serif Display"/>
              </a:rPr>
              <a:t>Tools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7828" y="8064085"/>
            <a:ext cx="4376940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Measure Implementation Team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27609" y="5219016"/>
            <a:ext cx="4376940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Reporting Standards + Operating Procedures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961362" y="8064085"/>
            <a:ext cx="4376940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Measure Implementation Team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15176" y="5227272"/>
            <a:ext cx="4376940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Software + Collateral Formats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615176" y="8064085"/>
            <a:ext cx="437694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1F2020"/>
                </a:solidFill>
                <a:latin typeface="Franklin Gothic Medium"/>
              </a:rPr>
              <a:t>Technology + Innovations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82188" y="3563867"/>
            <a:ext cx="3867781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7E9D4F"/>
                </a:solidFill>
                <a:latin typeface="DM Serif Display"/>
              </a:rPr>
              <a:t>Stabilization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073507" y="6575511"/>
            <a:ext cx="2152650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7E9D4F"/>
                </a:solidFill>
                <a:latin typeface="DM Serif Display"/>
              </a:rPr>
              <a:t>Action</a:t>
            </a:r>
          </a:p>
        </p:txBody>
      </p:sp>
      <p:pic>
        <p:nvPicPr>
          <p:cNvPr id="27" name="Picture 26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8ACA036B-CAEB-60A8-A5A6-3ABF829BF4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0823" y="1486345"/>
            <a:ext cx="10163803" cy="0"/>
          </a:xfrm>
          <a:prstGeom prst="line">
            <a:avLst/>
          </a:prstGeom>
          <a:ln w="38100" cap="flat">
            <a:solidFill>
              <a:srgbClr val="556D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400823" y="1724470"/>
            <a:ext cx="10696016" cy="8319056"/>
          </a:xfrm>
          <a:custGeom>
            <a:avLst/>
            <a:gdLst/>
            <a:ahLst/>
            <a:cxnLst/>
            <a:rect l="l" t="t" r="r" b="b"/>
            <a:pathLst>
              <a:path w="10696016" h="8319056">
                <a:moveTo>
                  <a:pt x="0" y="0"/>
                </a:moveTo>
                <a:lnTo>
                  <a:pt x="10696016" y="0"/>
                </a:lnTo>
                <a:lnTo>
                  <a:pt x="10696016" y="8319056"/>
                </a:lnTo>
                <a:lnTo>
                  <a:pt x="0" y="83190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13" t="-15241"/>
            </a:stretch>
          </a:blipFill>
        </p:spPr>
      </p:sp>
      <p:grpSp>
        <p:nvGrpSpPr>
          <p:cNvPr id="4" name="Group 4"/>
          <p:cNvGrpSpPr/>
          <p:nvPr/>
        </p:nvGrpSpPr>
        <p:grpSpPr>
          <a:xfrm rot="1833590">
            <a:off x="10209007" y="4221416"/>
            <a:ext cx="5494405" cy="3086100"/>
            <a:chOff x="0" y="0"/>
            <a:chExt cx="1447086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47086" cy="812800"/>
            </a:xfrm>
            <a:custGeom>
              <a:avLst/>
              <a:gdLst/>
              <a:ahLst/>
              <a:cxnLst/>
              <a:rect l="l" t="t" r="r" b="b"/>
              <a:pathLst>
                <a:path w="1447086" h="812800">
                  <a:moveTo>
                    <a:pt x="1447086" y="406400"/>
                  </a:moveTo>
                  <a:lnTo>
                    <a:pt x="1040686" y="0"/>
                  </a:lnTo>
                  <a:lnTo>
                    <a:pt x="1040686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40686" y="609600"/>
                  </a:lnTo>
                  <a:lnTo>
                    <a:pt x="1040686" y="812800"/>
                  </a:lnTo>
                  <a:lnTo>
                    <a:pt x="1447086" y="406400"/>
                  </a:lnTo>
                  <a:close/>
                </a:path>
              </a:pathLst>
            </a:custGeom>
            <a:solidFill>
              <a:srgbClr val="D2A52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165100"/>
              <a:ext cx="134548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191265" y="3706901"/>
            <a:ext cx="797397" cy="1329654"/>
            <a:chOff x="0" y="0"/>
            <a:chExt cx="210014" cy="35019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014" cy="350197"/>
            </a:xfrm>
            <a:custGeom>
              <a:avLst/>
              <a:gdLst/>
              <a:ahLst/>
              <a:cxnLst/>
              <a:rect l="l" t="t" r="r" b="b"/>
              <a:pathLst>
                <a:path w="210014" h="350197">
                  <a:moveTo>
                    <a:pt x="0" y="0"/>
                  </a:moveTo>
                  <a:lnTo>
                    <a:pt x="210014" y="0"/>
                  </a:lnTo>
                  <a:lnTo>
                    <a:pt x="210014" y="350197"/>
                  </a:lnTo>
                  <a:lnTo>
                    <a:pt x="0" y="350197"/>
                  </a:lnTo>
                  <a:close/>
                </a:path>
              </a:pathLst>
            </a:custGeom>
            <a:solidFill>
              <a:srgbClr val="D2A52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0014" cy="388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9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00823" y="127969"/>
            <a:ext cx="1585258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1F2020"/>
                </a:solidFill>
                <a:latin typeface="DM Serif Display"/>
              </a:rPr>
              <a:t>Trends in Global Emissions</a:t>
            </a:r>
          </a:p>
        </p:txBody>
      </p:sp>
      <p:sp>
        <p:nvSpPr>
          <p:cNvPr id="11" name="TextBox 11"/>
          <p:cNvSpPr txBox="1"/>
          <p:nvPr/>
        </p:nvSpPr>
        <p:spPr>
          <a:xfrm rot="1844790">
            <a:off x="10218672" y="4711705"/>
            <a:ext cx="4286195" cy="1287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FFFFF"/>
                </a:solidFill>
                <a:latin typeface="DM Serif Display"/>
              </a:rPr>
              <a:t>Global Impact on GHG Emissions</a:t>
            </a:r>
          </a:p>
        </p:txBody>
      </p:sp>
      <p:pic>
        <p:nvPicPr>
          <p:cNvPr id="12" name="Picture 11" descr="A red letter on a black background&#10;&#10;Description automatically generated">
            <a:extLst>
              <a:ext uri="{FF2B5EF4-FFF2-40B4-BE49-F238E27FC236}">
                <a16:creationId xmlns:a16="http://schemas.microsoft.com/office/drawing/2014/main" id="{7C3579DD-65DE-0891-F756-B7C585D29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9774408"/>
            <a:ext cx="1298450" cy="29466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7CD58F7-A892-553B-F9FD-95A37E264BA1}"/>
              </a:ext>
            </a:extLst>
          </p:cNvPr>
          <p:cNvGrpSpPr/>
          <p:nvPr/>
        </p:nvGrpSpPr>
        <p:grpSpPr>
          <a:xfrm>
            <a:off x="685800" y="0"/>
            <a:ext cx="18516600" cy="10415588"/>
            <a:chOff x="-8468139" y="-82826"/>
            <a:chExt cx="18516600" cy="10415588"/>
          </a:xfrm>
        </p:grpSpPr>
        <p:pic>
          <p:nvPicPr>
            <p:cNvPr id="6" name="Picture 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F3AE71D-83EB-5204-FE45-46F8692B5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468139" y="-82826"/>
              <a:ext cx="18516600" cy="1041558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5630C1B-4F28-3A3F-AA36-C23E770C8C85}"/>
                </a:ext>
              </a:extLst>
            </p:cNvPr>
            <p:cNvSpPr/>
            <p:nvPr/>
          </p:nvSpPr>
          <p:spPr>
            <a:xfrm>
              <a:off x="-8087139" y="2165074"/>
              <a:ext cx="8534400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14">
            <a:extLst>
              <a:ext uri="{FF2B5EF4-FFF2-40B4-BE49-F238E27FC236}">
                <a16:creationId xmlns:a16="http://schemas.microsoft.com/office/drawing/2014/main" id="{312C8E32-AF84-DC69-59B8-CF7EF5B5E17F}"/>
              </a:ext>
            </a:extLst>
          </p:cNvPr>
          <p:cNvSpPr txBox="1"/>
          <p:nvPr/>
        </p:nvSpPr>
        <p:spPr>
          <a:xfrm>
            <a:off x="598214" y="2705100"/>
            <a:ext cx="9471572" cy="139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13800" dirty="0">
                <a:solidFill>
                  <a:srgbClr val="1F2020"/>
                </a:solidFill>
                <a:latin typeface="DM Serif Display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928</Words>
  <Application>Microsoft Office PowerPoint</Application>
  <PresentationFormat>Custom</PresentationFormat>
  <Paragraphs>367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Franklin Gothic Medium</vt:lpstr>
      <vt:lpstr>DM Serif Display</vt:lpstr>
      <vt:lpstr>Arial</vt:lpstr>
      <vt:lpstr>Calibri</vt:lpstr>
      <vt:lpstr>Avenir LT Std 45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Clean Botanical Presentation</dc:title>
  <dc:creator>Desarae Anderson</dc:creator>
  <cp:lastModifiedBy>Desarae Anderson</cp:lastModifiedBy>
  <cp:revision>4</cp:revision>
  <dcterms:created xsi:type="dcterms:W3CDTF">2006-08-16T00:00:00Z</dcterms:created>
  <dcterms:modified xsi:type="dcterms:W3CDTF">2024-05-29T17:35:51Z</dcterms:modified>
  <dc:identifier>DAGGEkwMpwE</dc:identifier>
</cp:coreProperties>
</file>