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35" r:id="rId5"/>
    <p:sldId id="336" r:id="rId6"/>
    <p:sldId id="337" r:id="rId7"/>
    <p:sldId id="339" r:id="rId8"/>
    <p:sldId id="355" r:id="rId9"/>
    <p:sldId id="356" r:id="rId10"/>
    <p:sldId id="353" r:id="rId11"/>
    <p:sldId id="338" r:id="rId12"/>
    <p:sldId id="341" r:id="rId13"/>
    <p:sldId id="348" r:id="rId14"/>
    <p:sldId id="349" r:id="rId15"/>
    <p:sldId id="350" r:id="rId16"/>
    <p:sldId id="351" r:id="rId17"/>
    <p:sldId id="352" r:id="rId18"/>
    <p:sldId id="343" r:id="rId19"/>
    <p:sldId id="344" r:id="rId20"/>
    <p:sldId id="34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504" userDrawn="1">
          <p15:clr>
            <a:srgbClr val="A4A3A4"/>
          </p15:clr>
        </p15:guide>
        <p15:guide id="3" orient="horz" pos="3696" userDrawn="1">
          <p15:clr>
            <a:srgbClr val="A4A3A4"/>
          </p15:clr>
        </p15:guide>
        <p15:guide id="4" orient="horz" pos="1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B9A4"/>
    <a:srgbClr val="468C8A"/>
    <a:srgbClr val="9ECEEB"/>
    <a:srgbClr val="0A4054"/>
    <a:srgbClr val="D28E00"/>
    <a:srgbClr val="A2AD00"/>
    <a:srgbClr val="D4BF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BEEAB5-F9D9-D8ED-A2B2-FCCC55708BC4}" v="463" dt="2024-05-24T16:48:16.509"/>
    <p1510:client id="{94F93A83-FD27-4FB6-8931-DFD754723E9C}" v="6" dt="2024-05-24T13:45:57.104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94" autoAdjust="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>
        <p:guide pos="6504"/>
        <p:guide orient="horz" pos="3696"/>
        <p:guide orient="horz" pos="19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Bowman" userId="fad4e4a9-d0c8-4189-b20f-4ebc8f50b1cc" providerId="ADAL" clId="{5E0EC411-BC47-4223-8C93-686CA6A5A42D}"/>
    <pc:docChg chg="delSld modSld">
      <pc:chgData name="Nick Bowman" userId="fad4e4a9-d0c8-4189-b20f-4ebc8f50b1cc" providerId="ADAL" clId="{5E0EC411-BC47-4223-8C93-686CA6A5A42D}" dt="2024-05-24T18:17:31.287" v="2" actId="1076"/>
      <pc:docMkLst>
        <pc:docMk/>
      </pc:docMkLst>
      <pc:sldChg chg="del">
        <pc:chgData name="Nick Bowman" userId="fad4e4a9-d0c8-4189-b20f-4ebc8f50b1cc" providerId="ADAL" clId="{5E0EC411-BC47-4223-8C93-686CA6A5A42D}" dt="2024-05-24T18:17:20.922" v="1" actId="47"/>
        <pc:sldMkLst>
          <pc:docMk/>
          <pc:sldMk cId="1684465119" sldId="345"/>
        </pc:sldMkLst>
      </pc:sldChg>
      <pc:sldChg chg="del">
        <pc:chgData name="Nick Bowman" userId="fad4e4a9-d0c8-4189-b20f-4ebc8f50b1cc" providerId="ADAL" clId="{5E0EC411-BC47-4223-8C93-686CA6A5A42D}" dt="2024-05-24T18:17:19.354" v="0" actId="47"/>
        <pc:sldMkLst>
          <pc:docMk/>
          <pc:sldMk cId="2981044871" sldId="346"/>
        </pc:sldMkLst>
      </pc:sldChg>
      <pc:sldChg chg="modSp mod">
        <pc:chgData name="Nick Bowman" userId="fad4e4a9-d0c8-4189-b20f-4ebc8f50b1cc" providerId="ADAL" clId="{5E0EC411-BC47-4223-8C93-686CA6A5A42D}" dt="2024-05-24T18:17:31.287" v="2" actId="1076"/>
        <pc:sldMkLst>
          <pc:docMk/>
          <pc:sldMk cId="1581731843" sldId="353"/>
        </pc:sldMkLst>
        <pc:picChg chg="mod">
          <ac:chgData name="Nick Bowman" userId="fad4e4a9-d0c8-4189-b20f-4ebc8f50b1cc" providerId="ADAL" clId="{5E0EC411-BC47-4223-8C93-686CA6A5A42D}" dt="2024-05-24T18:17:31.287" v="2" actId="1076"/>
          <ac:picMkLst>
            <pc:docMk/>
            <pc:sldMk cId="1581731843" sldId="353"/>
            <ac:picMk id="5" creationId="{11387CD5-49BD-5AAD-E9A5-C56341AAB2F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F57E18-AE3F-2847-188C-708C0769F8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88CAC-4FD1-FB92-1D26-05807EA810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B96D7-F201-492C-AA50-574A730BC27F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72C0D-360E-C973-5588-52DC04A86A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40B36-8225-0BC2-989D-2156A5B162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563E-BCB2-465B-8A3C-AC86CE64F6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710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16CA8-7DCC-4F2C-A1EF-C632B9D3E96D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90660-4B7D-4C11-96DB-B19FFA8CA9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61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990660-4B7D-4C11-96DB-B19FFA8CA93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606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A2A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1616" y="960120"/>
            <a:ext cx="5221224" cy="3056343"/>
          </a:xfrm>
        </p:spPr>
        <p:txBody>
          <a:bodyPr anchor="b">
            <a:normAutofit/>
          </a:bodyPr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6E52ED-0545-03BB-5AB6-4552E92B9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2105" b="12105"/>
          <a:stretch/>
        </p:blipFill>
        <p:spPr>
          <a:xfrm>
            <a:off x="0" y="0"/>
            <a:ext cx="615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8297380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5631" y="2072640"/>
            <a:ext cx="8324089" cy="3493008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8001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000"/>
            </a:lvl3pPr>
            <a:lvl4pPr marL="17145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000"/>
            </a:lvl4pPr>
            <a:lvl5pPr marL="21717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61230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2208" y="420624"/>
            <a:ext cx="5864352" cy="3621024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5969" y="-9144"/>
            <a:ext cx="4581525" cy="660241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F559BF-05B9-49D7-5976-7CD930A65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83680"/>
            <a:ext cx="7620000" cy="274320"/>
          </a:xfrm>
          <a:prstGeom prst="rect">
            <a:avLst/>
          </a:prstGeom>
          <a:solidFill>
            <a:srgbClr val="D28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3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76784"/>
            <a:ext cx="5864352" cy="3621024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5240" y="-15240"/>
            <a:ext cx="4581525" cy="660241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4084320"/>
            <a:ext cx="5864225" cy="23628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E537B4-8186-9628-C273-28B8EA981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6583680"/>
            <a:ext cx="7620000" cy="274320"/>
          </a:xfrm>
          <a:prstGeom prst="rect">
            <a:avLst/>
          </a:prstGeom>
          <a:solidFill>
            <a:srgbClr val="D4BF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27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solidFill>
          <a:srgbClr val="91B9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441960"/>
            <a:ext cx="5641897" cy="3316893"/>
          </a:xfrm>
        </p:spPr>
        <p:txBody>
          <a:bodyPr anchor="b">
            <a:normAutofit/>
          </a:bodyPr>
          <a:lstStyle>
            <a:lvl1pPr>
              <a:defRPr sz="4000">
                <a:latin typeface="Montserrat" pitchFamily="2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75" name="Text Placeholder 7">
            <a:extLst>
              <a:ext uri="{FF2B5EF4-FFF2-40B4-BE49-F238E27FC236}">
                <a16:creationId xmlns:a16="http://schemas.microsoft.com/office/drawing/2014/main" id="{2E8766DA-C6C6-45DD-A32E-F7A76297B3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9694" y="4068392"/>
            <a:ext cx="5580586" cy="219759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buNone/>
              <a:defRPr sz="2800">
                <a:latin typeface="Merriweather" panose="00000500000000000000" pitchFamily="2" charset="0"/>
              </a:defRPr>
            </a:lvl1pPr>
            <a:lvl2pPr marL="457200" indent="0">
              <a:lnSpc>
                <a:spcPts val="2400"/>
              </a:lnSpc>
              <a:buNone/>
              <a:defRPr sz="2000"/>
            </a:lvl2pPr>
            <a:lvl3pPr marL="914400" indent="0">
              <a:lnSpc>
                <a:spcPts val="2400"/>
              </a:lnSpc>
              <a:buNone/>
              <a:defRPr sz="2000"/>
            </a:lvl3pPr>
            <a:lvl4pPr marL="1371600" indent="0">
              <a:lnSpc>
                <a:spcPts val="2400"/>
              </a:lnSpc>
              <a:buNone/>
              <a:defRPr sz="2000"/>
            </a:lvl4pPr>
            <a:lvl5pPr marL="1828800" indent="0">
              <a:lnSpc>
                <a:spcPts val="2400"/>
              </a:lnSpc>
              <a:buNone/>
              <a:defRPr sz="2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D18796B-7A45-F026-1306-A9ADE06D8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5" r="25"/>
          <a:stretch/>
        </p:blipFill>
        <p:spPr>
          <a:xfrm>
            <a:off x="0" y="0"/>
            <a:ext cx="4661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4887594" cy="36877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2286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defRPr sz="2000"/>
            </a:lvl3pPr>
            <a:lvl4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4pPr>
            <a:lvl5pPr marL="11430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defRPr sz="2000"/>
            </a:lvl5pPr>
            <a:lvl6pPr marL="1600200">
              <a:lnSpc>
                <a:spcPct val="150000"/>
              </a:lnSpc>
              <a:defRPr/>
            </a:lvl6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0644" y="2073275"/>
            <a:ext cx="4887594" cy="36877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2286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defRPr sz="2000"/>
            </a:lvl3pPr>
            <a:lvl4pPr marL="11430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defRPr sz="2000"/>
            </a:lvl4pPr>
            <a:lvl5pPr marL="16002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401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3144837" cy="3687763"/>
          </a:xfrm>
        </p:spPr>
        <p:txBody>
          <a:bodyPr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6858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11430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6002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20574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56760" y="2073275"/>
            <a:ext cx="6192838" cy="3687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3pPr>
            <a:lvl4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4pPr>
            <a:lvl5pPr marL="1600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9488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5815B7-4DEA-0E4D-6E8B-EDAD6559A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93303"/>
            <a:ext cx="2182090" cy="2743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87880"/>
            <a:ext cx="10210800" cy="195469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79320" y="4094802"/>
            <a:ext cx="10027919" cy="246888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4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26920"/>
            <a:ext cx="3017520" cy="3901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821CE3F-B178-0F88-575A-C8CB5D40EB0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25963" y="2026603"/>
            <a:ext cx="6766877" cy="3902075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Bef>
                <a:spcPts val="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07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58669"/>
            <a:ext cx="6192838" cy="3687763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marL="1143000" indent="-2286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 marL="1600200" indent="-2286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 marL="2057400" indent="-2286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95483" y="2058670"/>
            <a:ext cx="3002755" cy="36877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1pPr>
            <a:lvl2pPr marL="228600" indent="-228600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2pPr>
            <a:lvl3pPr marL="0" indent="0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3pPr>
            <a:lvl4pPr marL="0" indent="0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4pPr>
            <a:lvl5pPr marL="0" indent="0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19634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43429"/>
            <a:ext cx="10405174" cy="3925467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  <a:defRPr sz="2000"/>
            </a:lvl2pPr>
            <a:lvl3pPr marL="1143000" indent="-228600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  <a:defRPr sz="2000"/>
            </a:lvl3pPr>
            <a:lvl4pPr marL="1600200" indent="-228600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  <a:defRPr sz="2000"/>
            </a:lvl4pPr>
            <a:lvl5pPr marL="2057400" indent="-228600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76824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352" y="505016"/>
            <a:ext cx="5775656" cy="3284932"/>
          </a:xfrm>
        </p:spPr>
        <p:txBody>
          <a:bodyPr anchor="b"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353" y="4006024"/>
            <a:ext cx="5794248" cy="234696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/>
            </a:lvl1pPr>
            <a:lvl2pPr marL="8001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3pPr>
            <a:lvl4pPr marL="17145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4pPr>
            <a:lvl5pPr marL="2171700" indent="-342900">
              <a:lnSpc>
                <a:spcPts val="24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0"/>
            <a:endParaRPr lang="en-US" dirty="0"/>
          </a:p>
        </p:txBody>
      </p:sp>
      <p:pic>
        <p:nvPicPr>
          <p:cNvPr id="4" name="Picture 3" descr="A sun rising over a field&#10;&#10;Description automatically generated with medium confidence">
            <a:extLst>
              <a:ext uri="{FF2B5EF4-FFF2-40B4-BE49-F238E27FC236}">
                <a16:creationId xmlns:a16="http://schemas.microsoft.com/office/drawing/2014/main" id="{A1BFA00C-A2F6-14E7-E1D7-86A3F72C5E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8560" y="0"/>
            <a:ext cx="4663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155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672584"/>
            <a:ext cx="10515600" cy="1299411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95" r:id="rId3"/>
    <p:sldLayoutId id="2147483696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65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cap="all" baseline="0">
          <a:solidFill>
            <a:schemeClr val="tx1"/>
          </a:solidFill>
          <a:latin typeface="Montserra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Montserra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erriweather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erriweather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erriweather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erriweathe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pos="7104" userDrawn="1">
          <p15:clr>
            <a:srgbClr val="C35EA4"/>
          </p15:clr>
        </p15:guide>
        <p15:guide id="5" pos="576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E0BCE3-7A85-71CE-E027-A8E454AF1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441960"/>
            <a:ext cx="5641897" cy="3316893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IS SOLAR RIGHT FOR YOUR ORGANIZATION?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5C56CC7-D8BB-9344-76B2-FA6A371CEE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09694" y="4068392"/>
            <a:ext cx="5580586" cy="2197590"/>
          </a:xfrm>
        </p:spPr>
        <p:txBody>
          <a:bodyPr/>
          <a:lstStyle/>
          <a:p>
            <a:r>
              <a:rPr lang="en-US" b="0" dirty="0">
                <a:solidFill>
                  <a:schemeClr val="bg1"/>
                </a:solidFill>
              </a:rPr>
              <a:t>Cost analysis, Incentives Available, Sustainability and Resilience</a:t>
            </a:r>
          </a:p>
        </p:txBody>
      </p:sp>
    </p:spTree>
    <p:extLst>
      <p:ext uri="{BB962C8B-B14F-4D97-AF65-F5344CB8AC3E}">
        <p14:creationId xmlns:p14="http://schemas.microsoft.com/office/powerpoint/2010/main" val="95441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870A-EBCD-13FC-D1A2-49C555C4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B4EC43-20C2-1DA5-646B-B8D26CF7D0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5631" y="2072640"/>
            <a:ext cx="8324089" cy="349300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How to determine real energy usage</a:t>
            </a:r>
          </a:p>
          <a:p>
            <a:r>
              <a:rPr lang="en-US" dirty="0"/>
              <a:t>Financial analysis</a:t>
            </a:r>
          </a:p>
          <a:p>
            <a:r>
              <a:rPr lang="en-US" dirty="0"/>
              <a:t>Incentives available</a:t>
            </a:r>
          </a:p>
          <a:p>
            <a:r>
              <a:rPr lang="en-US" dirty="0"/>
              <a:t>Types of Installations</a:t>
            </a:r>
          </a:p>
          <a:p>
            <a:r>
              <a:rPr lang="en-US" dirty="0"/>
              <a:t>Timelines</a:t>
            </a:r>
          </a:p>
          <a:p>
            <a:r>
              <a:rPr lang="en-US" dirty="0"/>
              <a:t>Reimbursement</a:t>
            </a:r>
          </a:p>
          <a:p>
            <a:r>
              <a:rPr lang="en-US" dirty="0"/>
              <a:t>Q&amp;A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9920E1-1F47-D3FB-B5CD-7110B379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749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BA0C7-4B10-03D7-2211-750D1F9E5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208" y="420624"/>
            <a:ext cx="5864352" cy="3621024"/>
          </a:xfrm>
        </p:spPr>
        <p:txBody>
          <a:bodyPr/>
          <a:lstStyle/>
          <a:p>
            <a:r>
              <a:rPr lang="en-US" dirty="0"/>
              <a:t>GETTING STARTED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0E7DFFA9-9901-3CE7-AAC2-C1754C65BD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3978" r="23978"/>
          <a:stretch/>
        </p:blipFill>
        <p:spPr>
          <a:xfrm>
            <a:off x="7625969" y="-9144"/>
            <a:ext cx="4581525" cy="6602413"/>
          </a:xfrm>
        </p:spPr>
      </p:pic>
    </p:spTree>
    <p:extLst>
      <p:ext uri="{BB962C8B-B14F-4D97-AF65-F5344CB8AC3E}">
        <p14:creationId xmlns:p14="http://schemas.microsoft.com/office/powerpoint/2010/main" val="3786907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>
                <a:latin typeface="Montserrat"/>
              </a:rPr>
              <a:t>Where do </a:t>
            </a:r>
            <a:r>
              <a:rPr lang="en-US" dirty="0" err="1">
                <a:latin typeface="Montserrat"/>
              </a:rPr>
              <a:t>i</a:t>
            </a:r>
            <a:r>
              <a:rPr lang="en-US" dirty="0">
                <a:latin typeface="Montserrat"/>
              </a:rPr>
              <a:t> start?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1AA74-1B85-8980-9816-4DAB721C1B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5631" y="2072640"/>
            <a:ext cx="8324089" cy="34930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Montserrat"/>
              </a:rPr>
              <a:t>Goals and Objectives Discussion</a:t>
            </a:r>
            <a:endParaRPr lang="en-US" dirty="0" err="1"/>
          </a:p>
          <a:p>
            <a:r>
              <a:rPr lang="en-US" dirty="0">
                <a:latin typeface="Montserrat"/>
              </a:rPr>
              <a:t>Collect Power bills – 12 months with Interval Data if available</a:t>
            </a:r>
            <a:endParaRPr lang="en-US" dirty="0"/>
          </a:p>
          <a:p>
            <a:r>
              <a:rPr lang="en-US" dirty="0">
                <a:latin typeface="Montserrat"/>
              </a:rPr>
              <a:t>Initial Quote &amp; Financial Analysis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>
                <a:latin typeface="Montserrat"/>
              </a:rPr>
              <a:t>Site Evaluation</a:t>
            </a:r>
            <a:endParaRPr lang="en-US" dirty="0"/>
          </a:p>
          <a:p>
            <a:r>
              <a:rPr lang="en-US" dirty="0">
                <a:latin typeface="Montserrat"/>
              </a:rPr>
              <a:t>Final Quotation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00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>
                <a:latin typeface="Montserrat"/>
              </a:rPr>
              <a:t>Ground Mounted </a:t>
            </a:r>
            <a:r>
              <a:rPr lang="en-US" dirty="0" err="1">
                <a:latin typeface="Montserrat"/>
              </a:rPr>
              <a:t>ARray</a:t>
            </a:r>
            <a:endParaRPr lang="en-ZA" dirty="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7" descr="A solar panel in the woods&#10;&#10;Description automatically generated">
            <a:extLst>
              <a:ext uri="{FF2B5EF4-FFF2-40B4-BE49-F238E27FC236}">
                <a16:creationId xmlns:a16="http://schemas.microsoft.com/office/drawing/2014/main" id="{9C1EBAA5-E44E-01C0-06CB-2C66F2208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684" y="1552929"/>
            <a:ext cx="10614527" cy="468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10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>
                <a:latin typeface="Montserrat"/>
              </a:rPr>
              <a:t>Rooftop Mounted </a:t>
            </a:r>
            <a:r>
              <a:rPr lang="en-US" dirty="0" err="1">
                <a:latin typeface="Montserrat"/>
              </a:rPr>
              <a:t>ARray</a:t>
            </a:r>
            <a:endParaRPr lang="en-ZA" dirty="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 descr="A rooftop of a building with solar panels&#10;&#10;Description automatically generated">
            <a:extLst>
              <a:ext uri="{FF2B5EF4-FFF2-40B4-BE49-F238E27FC236}">
                <a16:creationId xmlns:a16="http://schemas.microsoft.com/office/drawing/2014/main" id="{E1F38F2F-F37C-5B41-8475-368856A6C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790" y="1540711"/>
            <a:ext cx="8288420" cy="453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03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>
                <a:latin typeface="Montserrat"/>
              </a:rPr>
              <a:t>Importance of Interval data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 descr="A graph of energy and solar generation&#10;&#10;Description automatically generated">
            <a:extLst>
              <a:ext uri="{FF2B5EF4-FFF2-40B4-BE49-F238E27FC236}">
                <a16:creationId xmlns:a16="http://schemas.microsoft.com/office/drawing/2014/main" id="{11387CD5-49BD-5AAD-E9A5-C56341AAB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761" y="1317465"/>
            <a:ext cx="9580478" cy="546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3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9DDD8-3394-6FB2-960C-451DEBD7F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6784"/>
            <a:ext cx="5864352" cy="3621024"/>
          </a:xfrm>
        </p:spPr>
        <p:txBody>
          <a:bodyPr/>
          <a:lstStyle/>
          <a:p>
            <a:r>
              <a:rPr lang="en-US" dirty="0"/>
              <a:t>Incentives</a:t>
            </a:r>
            <a:endParaRPr lang="en-ZA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BC85F8C0-B84C-01D2-4208-5596D725B2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30484" r="30484"/>
          <a:stretch/>
        </p:blipFill>
        <p:spPr>
          <a:xfrm>
            <a:off x="-15240" y="-15240"/>
            <a:ext cx="4581525" cy="660241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6AA66-EC20-FCAE-04B0-6BEB18463C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4084320"/>
            <a:ext cx="5864225" cy="2362835"/>
          </a:xfrm>
        </p:spPr>
        <p:txBody>
          <a:bodyPr/>
          <a:lstStyle/>
          <a:p>
            <a:r>
              <a:rPr lang="en-US" dirty="0"/>
              <a:t>Community and government programs available</a:t>
            </a:r>
          </a:p>
        </p:txBody>
      </p:sp>
    </p:spTree>
    <p:extLst>
      <p:ext uri="{BB962C8B-B14F-4D97-AF65-F5344CB8AC3E}">
        <p14:creationId xmlns:p14="http://schemas.microsoft.com/office/powerpoint/2010/main" val="3590816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F4228-0DC4-4119-B9C7-6C936C41E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10405174" cy="1326514"/>
          </a:xfrm>
        </p:spPr>
        <p:txBody>
          <a:bodyPr/>
          <a:lstStyle/>
          <a:p>
            <a:r>
              <a:rPr lang="en-US" dirty="0"/>
              <a:t>INCENTIVES THAT MAY APPLY TO YOU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8EE59-4D4C-0681-0DD3-18233C3F94A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3763" y="2073275"/>
            <a:ext cx="4887594" cy="3687763"/>
          </a:xfrm>
        </p:spPr>
        <p:txBody>
          <a:bodyPr>
            <a:normAutofit/>
          </a:bodyPr>
          <a:lstStyle/>
          <a:p>
            <a:r>
              <a:rPr lang="en-US" dirty="0"/>
              <a:t>Standard available incentives include: </a:t>
            </a:r>
          </a:p>
          <a:p>
            <a:pPr lvl="1"/>
            <a:r>
              <a:rPr lang="en-US" dirty="0"/>
              <a:t>ITC tax credit</a:t>
            </a:r>
          </a:p>
          <a:p>
            <a:pPr lvl="1"/>
            <a:r>
              <a:rPr lang="en-US" dirty="0"/>
              <a:t>REAP</a:t>
            </a:r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5B1204-B9F7-0D66-EBAA-9265C1E3552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10644" y="2073275"/>
            <a:ext cx="4887594" cy="3687763"/>
          </a:xfrm>
        </p:spPr>
        <p:txBody>
          <a:bodyPr>
            <a:normAutofit/>
          </a:bodyPr>
          <a:lstStyle/>
          <a:p>
            <a:r>
              <a:rPr lang="en-US" dirty="0"/>
              <a:t>Additional opportunities to offset costs may include:</a:t>
            </a:r>
          </a:p>
          <a:p>
            <a:pPr lvl="1"/>
            <a:r>
              <a:rPr lang="en-US" dirty="0"/>
              <a:t>MACRS depreciation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4ECC30-C8C7-7D87-4D74-AECB82505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471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>
                <a:latin typeface="Montserrat"/>
              </a:rPr>
              <a:t>ITC Tax credit 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1AA74-1B85-8980-9816-4DAB721C1B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5631" y="2072640"/>
            <a:ext cx="8324089" cy="34930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Montserrat"/>
              </a:rPr>
              <a:t>30% Tax Credit</a:t>
            </a:r>
            <a:endParaRPr lang="en-US" dirty="0"/>
          </a:p>
          <a:p>
            <a:r>
              <a:rPr lang="en-US" dirty="0">
                <a:latin typeface="Montserrat"/>
              </a:rPr>
              <a:t>10% Energy Community</a:t>
            </a:r>
            <a:endParaRPr lang="en-US"/>
          </a:p>
          <a:p>
            <a:r>
              <a:rPr lang="en-US" dirty="0">
                <a:latin typeface="Montserrat"/>
              </a:rPr>
              <a:t>10% American Content – This was recently relaxed and we're digesting implications for our customer set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746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/>
              <a:t>REAP Process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1AA74-1B85-8980-9816-4DAB721C1B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5631" y="2072640"/>
            <a:ext cx="9143608" cy="34930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Montserrat"/>
              </a:rPr>
              <a:t>Qualification map - </a:t>
            </a:r>
            <a:r>
              <a:rPr lang="en-US" b="0" dirty="0">
                <a:latin typeface="Montserrat"/>
              </a:rPr>
              <a:t>https://eligibility.sc.egov.usda.gov/eligibility/welcomeAction.do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Process</a:t>
            </a:r>
          </a:p>
          <a:p>
            <a:r>
              <a:rPr lang="en-US" dirty="0">
                <a:latin typeface="Montserrat"/>
              </a:rPr>
              <a:t>&lt; $80,000 – Lower barrier to award</a:t>
            </a:r>
            <a:endParaRPr lang="en-US" dirty="0"/>
          </a:p>
          <a:p>
            <a:r>
              <a:rPr lang="en-US" dirty="0">
                <a:latin typeface="Montserrat"/>
              </a:rPr>
              <a:t>&gt; $80,000 – Higher barrier to award.  Go as large as possible to improve the ROI  of the application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8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/>
              <a:t>Additional opportunities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1AA74-1B85-8980-9816-4DAB721C1B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5631" y="2072640"/>
            <a:ext cx="8324089" cy="34930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Montserrat"/>
              </a:rPr>
              <a:t>MACRS Depreciation </a:t>
            </a:r>
            <a:endParaRPr lang="en-US" dirty="0"/>
          </a:p>
          <a:p>
            <a:r>
              <a:rPr lang="en-US" sz="1500" b="0" dirty="0">
                <a:solidFill>
                  <a:srgbClr val="111111"/>
                </a:solidFill>
                <a:latin typeface="Roboto"/>
                <a:ea typeface="Roboto"/>
                <a:cs typeface="Roboto"/>
              </a:rPr>
              <a:t>The </a:t>
            </a:r>
            <a:r>
              <a:rPr lang="en-US" sz="1500" dirty="0">
                <a:solidFill>
                  <a:srgbClr val="111111"/>
                </a:solidFill>
                <a:latin typeface="Roboto"/>
                <a:ea typeface="Roboto"/>
                <a:cs typeface="Roboto"/>
              </a:rPr>
              <a:t>MACRS</a:t>
            </a:r>
            <a:r>
              <a:rPr lang="en-US" sz="1500" b="0" dirty="0">
                <a:solidFill>
                  <a:srgbClr val="111111"/>
                </a:solidFill>
                <a:latin typeface="Roboto"/>
                <a:ea typeface="Roboto"/>
                <a:cs typeface="Roboto"/>
              </a:rPr>
              <a:t> depreciation schedule starts at 80% of the depreciable basis for 2023, and declines by 20% until reaching 0% by 2027 (i.e. in 2024 the percentage will be 60%). To calculate the bonus depreciation for a solar PV system in 2023, multiply $85,000 by.80 = $68,000.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934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>
                <a:latin typeface="Montserrat"/>
              </a:rPr>
              <a:t>Design and Finacial Analysis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 descr="A screenshot of a solar utility&#10;&#10;Description automatically generated">
            <a:extLst>
              <a:ext uri="{FF2B5EF4-FFF2-40B4-BE49-F238E27FC236}">
                <a16:creationId xmlns:a16="http://schemas.microsoft.com/office/drawing/2014/main" id="{B925DD5D-8A51-6D52-B1A0-37F304B2B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46" y="1403684"/>
            <a:ext cx="10621109" cy="545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10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5BD-5B25-B32E-F712-18F18E71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064" y="72518"/>
            <a:ext cx="8297380" cy="1326514"/>
          </a:xfrm>
        </p:spPr>
        <p:txBody>
          <a:bodyPr/>
          <a:lstStyle/>
          <a:p>
            <a:r>
              <a:rPr lang="en-US" dirty="0">
                <a:latin typeface="Montserrat"/>
              </a:rPr>
              <a:t>Design and Finacial Analysis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7C9F2-EB2A-D57B-0D06-69B87C19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F0987BF-D7C9-F85F-119E-AAE65667F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05" y="1510631"/>
            <a:ext cx="10477780" cy="534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47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F54E4-9956-0B33-D845-8F2AAC5EB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137160"/>
            <a:ext cx="6172200" cy="124968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TIMELINE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20DBB-F3DD-CE0A-DCE1-63F191C0CC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160" y="2087880"/>
            <a:ext cx="10210800" cy="19546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Montserrat"/>
              </a:rPr>
              <a:t>What to expect on your solar journey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1392FF-67AF-70B5-1C3C-58D39BDF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DB9BC6B-625B-CD8D-FB1A-1E9EBC1544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8116" b="28116"/>
          <a:stretch/>
        </p:blipFill>
        <p:spPr>
          <a:xfrm>
            <a:off x="2179782" y="4142867"/>
            <a:ext cx="10012218" cy="2465014"/>
          </a:xfrm>
        </p:spPr>
      </p:pic>
    </p:spTree>
    <p:extLst>
      <p:ext uri="{BB962C8B-B14F-4D97-AF65-F5344CB8AC3E}">
        <p14:creationId xmlns:p14="http://schemas.microsoft.com/office/powerpoint/2010/main" val="3813948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B573E-D6D3-B0CD-C07C-459CD26AF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137160"/>
            <a:ext cx="6172200" cy="1249680"/>
          </a:xfrm>
        </p:spPr>
        <p:txBody>
          <a:bodyPr/>
          <a:lstStyle/>
          <a:p>
            <a:r>
              <a:rPr lang="en-US" dirty="0"/>
              <a:t>Timeline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42E34-541A-0DF0-0999-C86F3925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467C1D-EC33-D2AA-E84B-2EF9A54D35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03121" y="1719129"/>
            <a:ext cx="10095613" cy="416056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0" dirty="0">
                <a:latin typeface="Montserrat"/>
              </a:rPr>
              <a:t>Quotation and Financial Analysis</a:t>
            </a:r>
          </a:p>
          <a:p>
            <a:r>
              <a:rPr lang="en-US" b="0" dirty="0">
                <a:latin typeface="Montserrat"/>
              </a:rPr>
              <a:t>Decision to Go Solar!</a:t>
            </a:r>
            <a:endParaRPr lang="en-US" b="0" dirty="0"/>
          </a:p>
          <a:p>
            <a:r>
              <a:rPr lang="en-US" b="0" dirty="0">
                <a:latin typeface="Montserrat"/>
              </a:rPr>
              <a:t>Initial Down Payment</a:t>
            </a:r>
          </a:p>
          <a:p>
            <a:r>
              <a:rPr lang="en-US" b="0" dirty="0"/>
              <a:t>Engineering</a:t>
            </a:r>
          </a:p>
          <a:p>
            <a:r>
              <a:rPr lang="en-US" b="0" dirty="0">
                <a:latin typeface="Montserrat"/>
              </a:rPr>
              <a:t>Permitting</a:t>
            </a:r>
            <a:endParaRPr lang="en-US" b="0" dirty="0"/>
          </a:p>
          <a:p>
            <a:r>
              <a:rPr lang="en-US" b="0" dirty="0">
                <a:latin typeface="Montserrat"/>
              </a:rPr>
              <a:t>Build</a:t>
            </a:r>
            <a:endParaRPr lang="en-US" b="0" dirty="0"/>
          </a:p>
          <a:p>
            <a:r>
              <a:rPr lang="en-US" b="0" dirty="0">
                <a:latin typeface="Montserrat"/>
              </a:rPr>
              <a:t>Inspection and Permission to Operate</a:t>
            </a:r>
          </a:p>
          <a:p>
            <a:r>
              <a:rPr lang="en-US" b="0" dirty="0">
                <a:latin typeface="Montserrat"/>
              </a:rPr>
              <a:t>Reimbursement</a:t>
            </a:r>
          </a:p>
        </p:txBody>
      </p:sp>
    </p:spTree>
    <p:extLst>
      <p:ext uri="{BB962C8B-B14F-4D97-AF65-F5344CB8AC3E}">
        <p14:creationId xmlns:p14="http://schemas.microsoft.com/office/powerpoint/2010/main" val="3119264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E8D25-D403-2E2B-50DA-B21A0500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352" y="505016"/>
            <a:ext cx="5775656" cy="3284932"/>
          </a:xfrm>
        </p:spPr>
        <p:txBody>
          <a:bodyPr/>
          <a:lstStyle/>
          <a:p>
            <a:r>
              <a:rPr lang="en-US" dirty="0"/>
              <a:t>Thank you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6DB3D-3AE2-9478-3245-FE2F98B96E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353" y="4006024"/>
            <a:ext cx="5794248" cy="23469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latin typeface="Merriweather"/>
              </a:rPr>
              <a:t>Jeffrey Nazarko</a:t>
            </a:r>
            <a:endParaRPr lang="en-US" sz="2800" dirty="0">
              <a:latin typeface="Merriweather" panose="00000500000000000000" pitchFamily="2" charset="0"/>
            </a:endParaRPr>
          </a:p>
          <a:p>
            <a:r>
              <a:rPr lang="en-US" b="0" dirty="0">
                <a:latin typeface="Merriweather" panose="00000500000000000000" pitchFamily="2" charset="0"/>
              </a:rPr>
              <a:t>Vice President, Sales &amp; Marketing</a:t>
            </a:r>
          </a:p>
          <a:p>
            <a:r>
              <a:rPr lang="en-US" b="0" dirty="0">
                <a:latin typeface="Merriweather" panose="00000500000000000000" pitchFamily="2" charset="0"/>
              </a:rPr>
              <a:t>jeff@sesre.com</a:t>
            </a:r>
          </a:p>
        </p:txBody>
      </p:sp>
    </p:spTree>
    <p:extLst>
      <p:ext uri="{BB962C8B-B14F-4D97-AF65-F5344CB8AC3E}">
        <p14:creationId xmlns:p14="http://schemas.microsoft.com/office/powerpoint/2010/main" val="349306114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82">
      <a:dk1>
        <a:sysClr val="windowText" lastClr="000000"/>
      </a:dk1>
      <a:lt1>
        <a:sysClr val="window" lastClr="FFFFFF"/>
      </a:lt1>
      <a:dk2>
        <a:srgbClr val="0A4054"/>
      </a:dk2>
      <a:lt2>
        <a:srgbClr val="E7E6E6"/>
      </a:lt2>
      <a:accent1>
        <a:srgbClr val="66B2B0"/>
      </a:accent1>
      <a:accent2>
        <a:srgbClr val="F2494C"/>
      </a:accent2>
      <a:accent3>
        <a:srgbClr val="F39891"/>
      </a:accent3>
      <a:accent4>
        <a:srgbClr val="F9AA19"/>
      </a:accent4>
      <a:accent5>
        <a:srgbClr val="F9C996"/>
      </a:accent5>
      <a:accent6>
        <a:srgbClr val="9FD1D0"/>
      </a:accent6>
      <a:hlink>
        <a:srgbClr val="0563C1"/>
      </a:hlink>
      <a:folHlink>
        <a:srgbClr val="954F72"/>
      </a:folHlink>
    </a:clrScheme>
    <a:fontScheme name="Custom 117">
      <a:majorFont>
        <a:latin typeface="Posterama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6411248_Win32_SL_V4" id="{806921AB-1FF9-416C-A3A7-D14200787132}" vid="{8436FA26-ADF6-4DA9-8A70-95C197E774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5040CA-20CC-43C6-BC0C-8D8696B6AF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BFBA14A9-9290-4E1F-A1C4-0305BFA57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02FA78-7B40-45E2-B806-470B0FC280F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{85725352-F56F-420F-AD6D-B34ABC73D66F}tf16411248_win32</Template>
  <TotalTime>1179</TotalTime>
  <Words>320</Words>
  <Application>Microsoft Office PowerPoint</Application>
  <PresentationFormat>Widescreen</PresentationFormat>
  <Paragraphs>71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Avenir Next LT Pro Light</vt:lpstr>
      <vt:lpstr>Calibri</vt:lpstr>
      <vt:lpstr>Merriweather</vt:lpstr>
      <vt:lpstr>Montserrat</vt:lpstr>
      <vt:lpstr>Roboto</vt:lpstr>
      <vt:lpstr>Custom</vt:lpstr>
      <vt:lpstr>IS SOLAR RIGHT FOR YOUR ORGANIZATION?</vt:lpstr>
      <vt:lpstr>Agenda </vt:lpstr>
      <vt:lpstr>GETTING STARTED</vt:lpstr>
      <vt:lpstr>Where do i start?</vt:lpstr>
      <vt:lpstr>Ground Mounted ARray</vt:lpstr>
      <vt:lpstr>Rooftop Mounted ARray</vt:lpstr>
      <vt:lpstr>Importance of Interval data</vt:lpstr>
      <vt:lpstr>Incentives</vt:lpstr>
      <vt:lpstr>INCENTIVES THAT MAY APPLY TO YOU</vt:lpstr>
      <vt:lpstr>ITC Tax credit </vt:lpstr>
      <vt:lpstr>REAP Process</vt:lpstr>
      <vt:lpstr>Additional opportunities</vt:lpstr>
      <vt:lpstr>Design and Finacial Analysis</vt:lpstr>
      <vt:lpstr>Design and Finacial Analysis</vt:lpstr>
      <vt:lpstr>TIMELINE</vt:lpstr>
      <vt:lpstr>Timeline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for business &amp; agriculture</dc:title>
  <dc:creator>Josh Rubin</dc:creator>
  <cp:lastModifiedBy>Nick Bowman</cp:lastModifiedBy>
  <cp:revision>95</cp:revision>
  <dcterms:created xsi:type="dcterms:W3CDTF">2024-05-23T18:34:11Z</dcterms:created>
  <dcterms:modified xsi:type="dcterms:W3CDTF">2024-05-24T18:17:33Z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