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65" r:id="rId5"/>
    <p:sldMasterId id="2147483654" r:id="rId6"/>
  </p:sldMasterIdLst>
  <p:notesMasterIdLst>
    <p:notesMasterId r:id="rId19"/>
  </p:notesMasterIdLst>
  <p:handoutMasterIdLst>
    <p:handoutMasterId r:id="rId20"/>
  </p:handoutMasterIdLst>
  <p:sldIdLst>
    <p:sldId id="436" r:id="rId7"/>
    <p:sldId id="473" r:id="rId8"/>
    <p:sldId id="593" r:id="rId9"/>
    <p:sldId id="601" r:id="rId10"/>
    <p:sldId id="605" r:id="rId11"/>
    <p:sldId id="609" r:id="rId12"/>
    <p:sldId id="604" r:id="rId13"/>
    <p:sldId id="602" r:id="rId14"/>
    <p:sldId id="603" r:id="rId15"/>
    <p:sldId id="606" r:id="rId16"/>
    <p:sldId id="607" r:id="rId17"/>
    <p:sldId id="596" r:id="rId18"/>
  </p:sldIdLst>
  <p:sldSz cx="9144000" cy="6858000" type="screen4x3"/>
  <p:notesSz cx="7010400" cy="92964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0062AC"/>
    <a:srgbClr val="008000"/>
    <a:srgbClr val="009900"/>
    <a:srgbClr val="339933"/>
    <a:srgbClr val="009999"/>
    <a:srgbClr val="00CC66"/>
    <a:srgbClr val="D0D8E8"/>
    <a:srgbClr val="DE0000"/>
    <a:srgbClr val="FBD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09" autoAdjust="0"/>
  </p:normalViewPr>
  <p:slideViewPr>
    <p:cSldViewPr snapToGrid="0">
      <p:cViewPr varScale="1">
        <p:scale>
          <a:sx n="75" d="100"/>
          <a:sy n="75" d="100"/>
        </p:scale>
        <p:origin x="1594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079D9-EF78-4412-B4A0-A1F1D0CA8B23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21A6D-2268-46CB-9F98-D50C96BC0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17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269404A-62A2-4C9D-9033-B6EAEB64D124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DC31A07-9AEA-4BA2-AA86-747640774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55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aseline="0" dirty="0"/>
              <a:t>This presentation will discuss the basics of Sus value stream mapping to obtain an understanding of your performance related to sustainability and to identify potential opportunities for improvement.  </a:t>
            </a:r>
          </a:p>
          <a:p>
            <a:r>
              <a:rPr lang="en-US" sz="1000" baseline="0" dirty="0"/>
              <a:t>Many companies have aggressive energy or GHG emission reduction goals and this is a tool that can help meet those goals.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31A07-9AEA-4BA2-AA86-7476407749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72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Created in 1994</a:t>
            </a:r>
          </a:p>
          <a:p>
            <a:r>
              <a:rPr lang="en-US" baseline="0" dirty="0"/>
              <a:t>Free</a:t>
            </a:r>
          </a:p>
          <a:p>
            <a:r>
              <a:rPr lang="en-US" baseline="0" dirty="0"/>
              <a:t>Confidential</a:t>
            </a:r>
          </a:p>
          <a:p>
            <a:r>
              <a:rPr lang="en-US" baseline="0" dirty="0"/>
              <a:t>Non-regulatory</a:t>
            </a:r>
          </a:p>
          <a:p>
            <a:r>
              <a:rPr lang="en-US" baseline="0" dirty="0"/>
              <a:t>Funded through State and federal funding with grants from EPA and the Department of Energy </a:t>
            </a:r>
          </a:p>
          <a:p>
            <a:r>
              <a:rPr lang="en-US" baseline="0" dirty="0"/>
              <a:t>Our focus is on assisting companies with reducing energy consumption, cost and greenhouse gas emissions.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31A07-9AEA-4BA2-AA86-7476407749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04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can’t manage what you don’t measure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 always your EM program start with data and if possible benchmarking to see how you rate compared to similar facilities.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31A07-9AEA-4BA2-AA86-7476407749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66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Visualize the entire process and then pinpoint areas that are of interest</a:t>
            </a:r>
          </a:p>
          <a:p>
            <a:endParaRPr lang="en-US" dirty="0"/>
          </a:p>
          <a:p>
            <a:r>
              <a:rPr lang="en-US" dirty="0"/>
              <a:t>kW and kWh</a:t>
            </a:r>
          </a:p>
          <a:p>
            <a:r>
              <a:rPr lang="en-US" dirty="0"/>
              <a:t>If on power service or TOD rates, charged separately for each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31A07-9AEA-4BA2-AA86-7476407749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3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1: Define each process step</a:t>
            </a:r>
          </a:p>
          <a:p>
            <a:r>
              <a:rPr lang="en-US" dirty="0"/>
              <a:t>2: Catalog each piece of equipment in that step</a:t>
            </a:r>
          </a:p>
          <a:p>
            <a:r>
              <a:rPr lang="en-US" dirty="0"/>
              <a:t>	Nameplate data</a:t>
            </a:r>
          </a:p>
          <a:p>
            <a:r>
              <a:rPr lang="en-US" dirty="0"/>
              <a:t>	CTs on large equipment (The key is to measure actual usage, run time, etc.)</a:t>
            </a:r>
          </a:p>
          <a:p>
            <a:r>
              <a:rPr lang="en-US" dirty="0"/>
              <a:t>	Central Utilities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31A07-9AEA-4BA2-AA86-7476407749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57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driver of energy costs in each step </a:t>
            </a:r>
          </a:p>
          <a:p>
            <a:r>
              <a:rPr lang="en-US" dirty="0"/>
              <a:t>What ESO can have the most impact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31A07-9AEA-4BA2-AA86-7476407749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0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Demand spike can be a significant cost depending on utility company and rate. This is where instrumenting equipment can be beneficial. Demand Management/Load Shedding or adding </a:t>
            </a:r>
            <a:r>
              <a:rPr lang="en-US" dirty="0" err="1"/>
              <a:t>vfd</a:t>
            </a:r>
            <a:r>
              <a:rPr lang="en-US" dirty="0"/>
              <a:t>/soft start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31A07-9AEA-4BA2-AA86-7476407749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83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410200" y="0"/>
            <a:ext cx="37338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5334000" y="6096000"/>
            <a:ext cx="3810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" y="914400"/>
            <a:ext cx="9144000" cy="12469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210672"/>
            <a:ext cx="1809946" cy="2663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85800" y="1600200"/>
            <a:ext cx="7924800" cy="426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4008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>
              <a:defRPr sz="2800">
                <a:solidFill>
                  <a:schemeClr val="bg1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410200" y="0"/>
            <a:ext cx="37338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334000" y="6096000"/>
            <a:ext cx="3810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" y="914400"/>
            <a:ext cx="9144000" cy="12469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210672"/>
            <a:ext cx="1809946" cy="266328"/>
          </a:xfrm>
          <a:prstGeom prst="rect">
            <a:avLst/>
          </a:prstGeom>
        </p:spPr>
      </p:pic>
      <p:sp>
        <p:nvSpPr>
          <p:cNvPr id="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1186599" y="2493125"/>
            <a:ext cx="6781800" cy="337427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 bar-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PPC-bottom-banner-PowPoin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87353"/>
            <a:ext cx="9144000" cy="470647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4648200" y="6477000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prstClr val="white"/>
                </a:solidFill>
                <a:cs typeface="Arial" pitchFamily="34" charset="0"/>
              </a:rPr>
              <a:t>Kentucky’s Resource Center for Environmental Sustainability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4770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85800" y="1600200"/>
            <a:ext cx="7924800" cy="4267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Eras Medium ITC" pitchFamily="34" charset="0"/>
                <a:ea typeface="+mj-ea"/>
                <a:cs typeface="+mj-cs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17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436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 algn="l">
              <a:defRPr sz="2800">
                <a:solidFill>
                  <a:schemeClr val="bg1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6315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8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53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2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90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30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 algn="l">
              <a:defRPr sz="2800">
                <a:solidFill>
                  <a:schemeClr val="bg1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0697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 algn="l">
              <a:defRPr sz="2800">
                <a:solidFill>
                  <a:schemeClr val="bg1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7514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74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55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Eras Medium ITC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2351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B575E-755A-43FE-A526-29724D2681C0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012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392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4008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4648200" y="6477000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Kentucky’s Resource Center for Environmental Sustainability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4008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>
              <a:defRPr sz="2800">
                <a:solidFill>
                  <a:schemeClr val="bg1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4648200" y="6477000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Kentucky’s Resource Center for Environmental Sustainability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539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4008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4648200" y="6477000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Kentucky’s Resource Center for Environmental Sustainability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4008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>
              <a:defRPr sz="3000">
                <a:solidFill>
                  <a:schemeClr val="bg1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4648200" y="6477000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Kentucky’s Resource Center for Environmental Sustainability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534400" y="64008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>
              <a:defRPr sz="3000">
                <a:solidFill>
                  <a:schemeClr val="bg1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648200" y="6477000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Kentucky’s Resource Center for Environmental Sustainability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4008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gradFill flip="none" rotWithShape="1">
            <a:gsLst>
              <a:gs pos="0">
                <a:srgbClr val="005392">
                  <a:shade val="30000"/>
                  <a:satMod val="115000"/>
                </a:srgbClr>
              </a:gs>
              <a:gs pos="100000">
                <a:srgbClr val="005392">
                  <a:shade val="67500"/>
                  <a:satMod val="115000"/>
                  <a:lumMod val="83000"/>
                  <a:lumOff val="17000"/>
                  <a:alpha val="67000"/>
                </a:srgbClr>
              </a:gs>
              <a:gs pos="100000">
                <a:srgbClr val="005392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457200">
              <a:defRPr sz="3000">
                <a:solidFill>
                  <a:schemeClr val="bg1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4648200" y="6477000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Kentucky’s Resource Center for Environmental Sustainability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392"/>
                </a:solidFill>
                <a:latin typeface="Eras Medium ITC" pitchFamily="34" charset="0"/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4008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4648200" y="6477000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Kentucky’s Resource Center for Environmental Sustainability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39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4648200" y="6477000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Kentucky’s Resource Center for Environmental Sustainability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872"/>
            <a:ext cx="9144000" cy="500128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4008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3246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AA6A7FB-D500-4B7E-8E38-8BA280FE29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49" r:id="rId3"/>
    <p:sldLayoutId id="2147483677" r:id="rId4"/>
    <p:sldLayoutId id="2147483678" r:id="rId5"/>
    <p:sldLayoutId id="2147483679" r:id="rId6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Eras Medium IT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FBB9C-5910-4FBB-8271-0D3F5D740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7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35B78-2B61-4E93-A84B-E6915314028F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72B73-670C-43E5-96A7-84241C2D97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05392"/>
          </a:solidFill>
          <a:latin typeface="Eras Medium IT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ergystar.gov/buildings/benchmar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kppc.org/ksmi/ssb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184727" y="2782455"/>
            <a:ext cx="5181600" cy="2895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Eras Medium ITC" pitchFamily="34" charset="0"/>
                <a:ea typeface="+mj-ea"/>
                <a:cs typeface="+mj-cs"/>
              </a:defRPr>
            </a:lvl1pPr>
          </a:lstStyle>
          <a:p>
            <a:pPr algn="r">
              <a:spcBef>
                <a:spcPts val="200"/>
              </a:spcBef>
              <a:spcAft>
                <a:spcPts val="200"/>
              </a:spcAft>
            </a:pPr>
            <a:r>
              <a:rPr lang="en-US" sz="26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Energy &amp; Water Management</a:t>
            </a:r>
          </a:p>
          <a:p>
            <a:pPr algn="r">
              <a:spcBef>
                <a:spcPts val="200"/>
              </a:spcBef>
              <a:spcAft>
                <a:spcPts val="200"/>
              </a:spcAft>
            </a:pPr>
            <a:r>
              <a:rPr lang="en-US" sz="2600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Through Sustainable Value Stream Mapping</a:t>
            </a:r>
          </a:p>
          <a:p>
            <a:pPr algn="r">
              <a:spcBef>
                <a:spcPts val="200"/>
              </a:spcBef>
              <a:spcAft>
                <a:spcPts val="200"/>
              </a:spcAft>
            </a:pPr>
            <a:endParaRPr lang="en-US" sz="2200" i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</a:pPr>
            <a:r>
              <a:rPr lang="en-US" sz="2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Green Business Innovation Forum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     Lexington, KY</a:t>
            </a:r>
          </a:p>
          <a:p>
            <a:pPr algn="r"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May 31, 2024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en-US" sz="2200" b="0" i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677216" y="2579914"/>
            <a:ext cx="3352800" cy="352385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i="1" dirty="0"/>
              <a:t>Lissa McCracken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Executive Director</a:t>
            </a:r>
          </a:p>
          <a:p>
            <a:pPr marL="0" indent="0">
              <a:buNone/>
            </a:pPr>
            <a:endParaRPr lang="en-US" sz="1600" b="1" i="1" dirty="0"/>
          </a:p>
          <a:p>
            <a:pPr marL="0" indent="0">
              <a:buNone/>
            </a:pPr>
            <a:r>
              <a:rPr lang="en-US" sz="1600" b="1" i="1" dirty="0"/>
              <a:t>Mark Toda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Sustainability Engineer</a:t>
            </a:r>
          </a:p>
          <a:p>
            <a:pPr marL="0" indent="0">
              <a:buNone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Andrea Rock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Sustainability Engineer</a:t>
            </a:r>
            <a:endParaRPr lang="en-US" sz="1300" b="1" i="1" dirty="0">
              <a:solidFill>
                <a:srgbClr val="000000">
                  <a:lumMod val="50000"/>
                  <a:lumOff val="50000"/>
                </a:srgbClr>
              </a:solidFill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i="1" dirty="0"/>
              <a:t>Matthew Newcomer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bg1">
                    <a:lumMod val="50000"/>
                  </a:schemeClr>
                </a:solidFill>
              </a:rPr>
              <a:t>Sustainability Engineer</a:t>
            </a:r>
          </a:p>
          <a:p>
            <a:pPr marL="0" indent="0">
              <a:buNone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i="1" dirty="0"/>
              <a:t>Caroline Dunlevy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Student Engineer</a:t>
            </a:r>
          </a:p>
          <a:p>
            <a:pPr marL="0" indent="0">
              <a:buNone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i="1" dirty="0"/>
              <a:t>Dylan Pike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Student Engineer</a:t>
            </a:r>
          </a:p>
          <a:p>
            <a:pPr marL="0" indent="0">
              <a:buNone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1" dirty="0">
                <a:solidFill>
                  <a:srgbClr val="000000"/>
                </a:solidFill>
                <a:latin typeface="Arial"/>
                <a:cs typeface="+mn-cs"/>
              </a:rPr>
              <a:t>Lana Almaliki</a:t>
            </a:r>
            <a:endParaRPr lang="en-US" sz="14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Student Engineer</a:t>
            </a:r>
            <a:endParaRPr lang="en-US" sz="16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16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1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st sli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9684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735763"/>
            <a:ext cx="6553200" cy="2895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KPPC is a state-mandated technical service center and Kentucky’s primary resource to help businesses, industries </a:t>
            </a:r>
            <a:b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other organizations develop environmentally sustainable, cost-saving solutions for improved efficiency. </a:t>
            </a:r>
          </a:p>
          <a:p>
            <a:pPr>
              <a:lnSpc>
                <a:spcPts val="2200"/>
              </a:lnSpc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KPPC is based at the University of Louisville J.B. Speed </a:t>
            </a:r>
            <a:b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of Engineering, and provides technical information </a:t>
            </a:r>
            <a:b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assistance that is </a:t>
            </a:r>
            <a:r>
              <a:rPr lang="en-US" b="1" dirty="0">
                <a:solidFill>
                  <a:srgbClr val="FBD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no-cost, confidential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BD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non-regulatory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200"/>
              </a:lnSpc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1076980"/>
            <a:ext cx="685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BD129"/>
                </a:solidFill>
                <a:latin typeface="Eras Demi ITC" panose="020B0805030504020804" pitchFamily="34" charset="0"/>
              </a:rPr>
              <a:t>Who is KPPC</a:t>
            </a:r>
            <a:r>
              <a:rPr lang="en-US" sz="2400" dirty="0">
                <a:solidFill>
                  <a:srgbClr val="FBD129"/>
                </a:solidFill>
                <a:latin typeface="Eras Demi ITC" panose="020B08050305040208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Eras Medium ITC" panose="020B0602030504020804" pitchFamily="34" charset="0"/>
              </a:rPr>
              <a:t>–</a:t>
            </a:r>
            <a:r>
              <a:rPr lang="en-US" sz="2400" dirty="0">
                <a:solidFill>
                  <a:srgbClr val="FBD129"/>
                </a:solidFill>
                <a:latin typeface="Eras Medium ITC" panose="020B06020305040208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Eras Medium ITC" panose="020B0602030504020804" pitchFamily="34" charset="0"/>
              </a:rPr>
              <a:t>Kentucky Pollution Prevention Center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063255-246F-E526-F80D-7CCA036F3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1774" y="6143135"/>
            <a:ext cx="3160451" cy="7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00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KPPC Approach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E1F67C-5377-CC90-21C5-AACA28E567D1}"/>
              </a:ext>
            </a:extLst>
          </p:cNvPr>
          <p:cNvSpPr txBox="1"/>
          <p:nvPr/>
        </p:nvSpPr>
        <p:spPr>
          <a:xfrm>
            <a:off x="474431" y="1157821"/>
            <a:ext cx="59755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Utility Analysis</a:t>
            </a:r>
          </a:p>
          <a:p>
            <a:pPr marL="688975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Electricity</a:t>
            </a:r>
          </a:p>
          <a:p>
            <a:pPr marL="688975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Natural Gas</a:t>
            </a:r>
          </a:p>
          <a:p>
            <a:pPr marL="688975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Water</a:t>
            </a:r>
          </a:p>
          <a:p>
            <a:endParaRPr lang="en-US" dirty="0"/>
          </a:p>
          <a:p>
            <a:r>
              <a:rPr lang="en-US" dirty="0"/>
              <a:t>Benchmarking</a:t>
            </a:r>
          </a:p>
          <a:p>
            <a:pPr marL="688975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ENERGY STAR Portfolio Manager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https://www.energystar.gov/buildings/benchmark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688975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688975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Energy Use Ratio, Water Use Ratio, GHG Emissions Ratio for Distilleries </a:t>
            </a:r>
          </a:p>
          <a:p>
            <a:pPr marL="688975"/>
            <a:r>
              <a:rPr lang="en-US" dirty="0">
                <a:hlinkClick r:id="rId4"/>
              </a:rPr>
              <a:t>https://kppc.org/ksmi/ssb/</a:t>
            </a:r>
            <a:r>
              <a:rPr lang="en-US" dirty="0"/>
              <a:t>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	</a:t>
            </a:r>
            <a:endParaRPr lang="en-US" dirty="0"/>
          </a:p>
          <a:p>
            <a:r>
              <a:rPr lang="en-US" dirty="0"/>
              <a:t>On-Site Assessment </a:t>
            </a:r>
          </a:p>
          <a:p>
            <a:pPr marL="688975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Energy and Cost Reduction Opportunities Renewables and New Technologies</a:t>
            </a:r>
          </a:p>
          <a:p>
            <a:pPr marL="914400" indent="-225425"/>
            <a:r>
              <a:rPr lang="en-US" dirty="0">
                <a:solidFill>
                  <a:schemeClr val="tx2"/>
                </a:solidFill>
              </a:rPr>
              <a:t>Sustainable Value Stream Mapping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35ED60-30B6-9E8F-FCFE-3247B8BCC2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6336" y="3429000"/>
            <a:ext cx="2103302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4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7338C-4AAE-61F7-D0AE-B6DE0A7F5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Sustainable Value Stream Map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3A84FD-E727-7ED2-64EF-8A655E677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218" y="1038002"/>
            <a:ext cx="7349563" cy="551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54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737171-BE51-A6EB-441B-48D22137A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Sustainable Value Stream Map Development</a:t>
            </a:r>
          </a:p>
        </p:txBody>
      </p:sp>
      <p:pic>
        <p:nvPicPr>
          <p:cNvPr id="379" name="Picture 378">
            <a:extLst>
              <a:ext uri="{FF2B5EF4-FFF2-40B4-BE49-F238E27FC236}">
                <a16:creationId xmlns:a16="http://schemas.microsoft.com/office/drawing/2014/main" id="{1C8F349D-85AA-E016-675D-96CB179F5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437" y="1141614"/>
            <a:ext cx="7161126" cy="423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98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7338C-4AAE-61F7-D0AE-B6DE0A7F5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Chiller - Electric Current Transducer Data</a:t>
            </a: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AF9D260B-365B-95D9-D758-F7E1C8177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27" y="1466701"/>
            <a:ext cx="3996173" cy="190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17ED0E-EC8A-8556-E061-D5AC3E954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473" y="1467245"/>
            <a:ext cx="3542191" cy="19081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D99BD0-CC13-B2A4-A21E-9822A452B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198" y="4203453"/>
            <a:ext cx="4234651" cy="2152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3046CB-28A1-57A7-4E97-E79CC72D8151}"/>
              </a:ext>
            </a:extLst>
          </p:cNvPr>
          <p:cNvSpPr txBox="1"/>
          <p:nvPr/>
        </p:nvSpPr>
        <p:spPr>
          <a:xfrm>
            <a:off x="575827" y="1097369"/>
            <a:ext cx="1233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Redacted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AFF519-3C5D-00A4-4E0F-DFCC26B69A9A}"/>
              </a:ext>
            </a:extLst>
          </p:cNvPr>
          <p:cNvSpPr txBox="1"/>
          <p:nvPr/>
        </p:nvSpPr>
        <p:spPr>
          <a:xfrm>
            <a:off x="4900473" y="1158924"/>
            <a:ext cx="1233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Redacted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0187B4-C526-4262-32ED-AEE12DEA47A5}"/>
              </a:ext>
            </a:extLst>
          </p:cNvPr>
          <p:cNvSpPr txBox="1"/>
          <p:nvPr/>
        </p:nvSpPr>
        <p:spPr>
          <a:xfrm>
            <a:off x="2216198" y="3895676"/>
            <a:ext cx="1233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Redacted data</a:t>
            </a:r>
          </a:p>
        </p:txBody>
      </p:sp>
    </p:spTree>
    <p:extLst>
      <p:ext uri="{BB962C8B-B14F-4D97-AF65-F5344CB8AC3E}">
        <p14:creationId xmlns:p14="http://schemas.microsoft.com/office/powerpoint/2010/main" val="799684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36162-7F1E-D0C1-13B4-4E9E27233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Sus-VSM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6E4220-2E81-7F8E-AE27-522626956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53" y="1349517"/>
            <a:ext cx="8050494" cy="50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44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E6D04-224A-B1B7-F86C-C892C3082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Sus-VSM Results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D16D5C-C70D-C201-E405-6DC53A380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" y="1471650"/>
            <a:ext cx="7787640" cy="647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E2604C-9CC5-47B6-6D4A-0F43994EB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" y="2119350"/>
            <a:ext cx="7785267" cy="14509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708442-2BBD-B5E0-4E7A-6BE0C0EB2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6873" y="3909993"/>
            <a:ext cx="3475577" cy="20824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195220-9C60-D7F6-7A6D-458E371DF3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253" y="3860982"/>
            <a:ext cx="3547576" cy="213144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7F7A0F-BABE-A9CA-38C4-6B9B24D85910}"/>
              </a:ext>
            </a:extLst>
          </p:cNvPr>
          <p:cNvCxnSpPr/>
          <p:nvPr/>
        </p:nvCxnSpPr>
        <p:spPr>
          <a:xfrm flipH="1">
            <a:off x="3524435" y="3293616"/>
            <a:ext cx="355107" cy="4705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85A2DB-FF76-78F6-0E3C-48D1EF40BC83}"/>
              </a:ext>
            </a:extLst>
          </p:cNvPr>
          <p:cNvCxnSpPr/>
          <p:nvPr/>
        </p:nvCxnSpPr>
        <p:spPr>
          <a:xfrm>
            <a:off x="5814874" y="3169328"/>
            <a:ext cx="0" cy="594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045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7A068-0B73-5347-DC13-85A8C9A81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Sus-VSM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102D0D-9ED8-3BC2-7C15-49172F797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" y="1755744"/>
            <a:ext cx="7787640" cy="647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99170D-0A29-DD9F-36D8-C91E5EA44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53" y="2403444"/>
            <a:ext cx="7785267" cy="1383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60FA12-26BF-6389-A386-BC296E283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771" y="4116065"/>
            <a:ext cx="3085963" cy="18026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3F1246-6CF6-86FC-D9EF-A0858BFEE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8387" y="4116065"/>
            <a:ext cx="3276424" cy="180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86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2E48-B314-A8E0-DFD0-D0C1C716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and Cost Reduction Opportunities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2D669A6-4911-BA78-8B02-3DC140883DF5}"/>
              </a:ext>
            </a:extLst>
          </p:cNvPr>
          <p:cNvSpPr txBox="1">
            <a:spLocks/>
          </p:cNvSpPr>
          <p:nvPr/>
        </p:nvSpPr>
        <p:spPr>
          <a:xfrm>
            <a:off x="632593" y="1029877"/>
            <a:ext cx="7691136" cy="5460729"/>
          </a:xfrm>
        </p:spPr>
        <p:txBody>
          <a:bodyPr numCol="2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Utilities:</a:t>
            </a:r>
          </a:p>
          <a:p>
            <a:pPr marL="228600" indent="0">
              <a:buNone/>
              <a:tabLst>
                <a:tab pos="174625" algn="l"/>
              </a:tabLst>
            </a:pPr>
            <a:r>
              <a:rPr lang="en-US" sz="2000" dirty="0">
                <a:solidFill>
                  <a:srgbClr val="0070C0"/>
                </a:solidFill>
              </a:rPr>
              <a:t>Power Factor Correction</a:t>
            </a:r>
          </a:p>
          <a:p>
            <a:pPr marL="228600" indent="0">
              <a:buNone/>
              <a:tabLst>
                <a:tab pos="174625" algn="l"/>
              </a:tabLst>
            </a:pPr>
            <a:r>
              <a:rPr lang="en-US" sz="2000" dirty="0">
                <a:solidFill>
                  <a:srgbClr val="0070C0"/>
                </a:solidFill>
              </a:rPr>
              <a:t>Demand Management/Load Shifting</a:t>
            </a:r>
          </a:p>
          <a:p>
            <a:pPr marL="228600" indent="0">
              <a:buNone/>
              <a:tabLst>
                <a:tab pos="174625" algn="l"/>
              </a:tabLst>
            </a:pPr>
            <a:endParaRPr lang="en-US" sz="1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000" dirty="0"/>
              <a:t>Motors, pumps:</a:t>
            </a:r>
          </a:p>
          <a:p>
            <a:pPr marL="0" indent="228600">
              <a:buNone/>
            </a:pPr>
            <a:r>
              <a:rPr lang="en-US" sz="2000" dirty="0">
                <a:solidFill>
                  <a:srgbClr val="0070C0"/>
                </a:solidFill>
              </a:rPr>
              <a:t>VFD, right-sizing</a:t>
            </a:r>
          </a:p>
          <a:p>
            <a:pPr marL="0" indent="228600">
              <a:buNone/>
            </a:pPr>
            <a:endParaRPr lang="en-US" sz="1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000" dirty="0"/>
              <a:t>Compressed Air:</a:t>
            </a:r>
          </a:p>
          <a:p>
            <a:pPr marL="0" indent="174625">
              <a:buNone/>
            </a:pPr>
            <a:r>
              <a:rPr lang="en-US" sz="2000" dirty="0">
                <a:solidFill>
                  <a:srgbClr val="0070C0"/>
                </a:solidFill>
              </a:rPr>
              <a:t>Pressure Reduction</a:t>
            </a:r>
          </a:p>
          <a:p>
            <a:pPr marL="0" indent="174625">
              <a:buNone/>
            </a:pPr>
            <a:r>
              <a:rPr lang="en-US" sz="2000" dirty="0">
                <a:solidFill>
                  <a:srgbClr val="0070C0"/>
                </a:solidFill>
              </a:rPr>
              <a:t>Leak Management</a:t>
            </a:r>
          </a:p>
          <a:p>
            <a:pPr marL="0" indent="174625">
              <a:buNone/>
            </a:pPr>
            <a:endParaRPr lang="en-US" sz="1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000" dirty="0"/>
              <a:t>Process Heating:</a:t>
            </a:r>
          </a:p>
          <a:p>
            <a:pPr marL="0" indent="174625">
              <a:buNone/>
            </a:pPr>
            <a:r>
              <a:rPr lang="en-US" sz="2000" dirty="0">
                <a:solidFill>
                  <a:srgbClr val="0070C0"/>
                </a:solidFill>
              </a:rPr>
              <a:t>Heat Recovery </a:t>
            </a:r>
          </a:p>
          <a:p>
            <a:pPr marL="0" indent="174625">
              <a:buNone/>
            </a:pPr>
            <a:r>
              <a:rPr lang="en-US" sz="2000" dirty="0">
                <a:solidFill>
                  <a:srgbClr val="0070C0"/>
                </a:solidFill>
              </a:rPr>
              <a:t>Boiler feedwater preheat</a:t>
            </a:r>
          </a:p>
          <a:p>
            <a:pPr marL="0" indent="174625">
              <a:buNone/>
            </a:pPr>
            <a:endParaRPr lang="en-US" sz="1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000" dirty="0"/>
              <a:t>General Facility Improvements:</a:t>
            </a:r>
          </a:p>
          <a:p>
            <a:pPr marL="0" indent="174625">
              <a:buNone/>
            </a:pPr>
            <a:r>
              <a:rPr lang="en-US" sz="2000" dirty="0">
                <a:solidFill>
                  <a:srgbClr val="0070C0"/>
                </a:solidFill>
              </a:rPr>
              <a:t>Lighting </a:t>
            </a:r>
          </a:p>
          <a:p>
            <a:pPr marL="0" indent="174625">
              <a:buNone/>
            </a:pPr>
            <a:r>
              <a:rPr lang="en-US" sz="2000" dirty="0">
                <a:solidFill>
                  <a:srgbClr val="0070C0"/>
                </a:solidFill>
              </a:rPr>
              <a:t>Insulation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DCDCB801-8C92-C3B9-22F8-62E53DDAB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019" y="2564964"/>
            <a:ext cx="3996173" cy="190869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FEDE7D-679F-96E3-EC2F-3454EECCD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907" y="4645897"/>
            <a:ext cx="2935111" cy="1672475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4A81CDC5-EDC4-FED1-B0D3-A57577DA6A45}"/>
              </a:ext>
            </a:extLst>
          </p:cNvPr>
          <p:cNvSpPr/>
          <p:nvPr/>
        </p:nvSpPr>
        <p:spPr>
          <a:xfrm>
            <a:off x="6063463" y="2280333"/>
            <a:ext cx="1706336" cy="569261"/>
          </a:xfrm>
          <a:prstGeom prst="wedgeRectCallout">
            <a:avLst>
              <a:gd name="adj1" fmla="val -65241"/>
              <a:gd name="adj2" fmla="val 5759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Indicates potential demand management opportunity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126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2E48-B314-A8E0-DFD0-D0C1C716B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2097"/>
            <a:ext cx="9144000" cy="914400"/>
          </a:xfrm>
        </p:spPr>
        <p:txBody>
          <a:bodyPr/>
          <a:lstStyle/>
          <a:p>
            <a:r>
              <a:rPr lang="en-US" dirty="0"/>
              <a:t>Renewables/New Technologies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2D669A6-4911-BA78-8B02-3DC140883DF5}"/>
              </a:ext>
            </a:extLst>
          </p:cNvPr>
          <p:cNvSpPr txBox="1">
            <a:spLocks/>
          </p:cNvSpPr>
          <p:nvPr/>
        </p:nvSpPr>
        <p:spPr>
          <a:xfrm>
            <a:off x="632594" y="1029877"/>
            <a:ext cx="3491882" cy="5040298"/>
          </a:xfr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174625" algn="l"/>
              </a:tabLst>
            </a:pPr>
            <a:r>
              <a:rPr lang="en-US" sz="1800" dirty="0"/>
              <a:t>Solar PV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7B3445-EC63-C79C-CE4D-85A0F49C2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89" y="4133099"/>
            <a:ext cx="4864037" cy="13574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766327-EAD6-B738-E189-5338F4631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56" y="1524751"/>
            <a:ext cx="2409825" cy="1200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013B27-8D3B-A4CA-3BD1-CF8973417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705" y="1543801"/>
            <a:ext cx="1457325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DD4E85-D6C4-4F52-61EF-33C4D7258415}"/>
              </a:ext>
            </a:extLst>
          </p:cNvPr>
          <p:cNvSpPr txBox="1"/>
          <p:nvPr/>
        </p:nvSpPr>
        <p:spPr>
          <a:xfrm>
            <a:off x="5163623" y="1057427"/>
            <a:ext cx="32690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Ground Water Cooling for </a:t>
            </a:r>
          </a:p>
          <a:p>
            <a:pPr algn="ctr"/>
            <a:r>
              <a:rPr lang="en-US" sz="1800" dirty="0"/>
              <a:t>Process Cooling</a:t>
            </a:r>
            <a:endParaRPr lang="en-US" sz="1800" dirty="0"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FE20E9-AA45-0E0E-D124-D5A6CD830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0660" y="1743752"/>
            <a:ext cx="2834935" cy="19623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05B067-18BD-7D38-8B12-A7F61CF5EF2B}"/>
              </a:ext>
            </a:extLst>
          </p:cNvPr>
          <p:cNvSpPr txBox="1"/>
          <p:nvPr/>
        </p:nvSpPr>
        <p:spPr>
          <a:xfrm>
            <a:off x="5843641" y="4985675"/>
            <a:ext cx="2500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Eligible for Federal Rebate Program</a:t>
            </a:r>
          </a:p>
        </p:txBody>
      </p:sp>
      <p:sp>
        <p:nvSpPr>
          <p:cNvPr id="12" name="Star: 8 Points 11">
            <a:extLst>
              <a:ext uri="{FF2B5EF4-FFF2-40B4-BE49-F238E27FC236}">
                <a16:creationId xmlns:a16="http://schemas.microsoft.com/office/drawing/2014/main" id="{83BD74CA-032C-97DE-7A29-43857362AF1F}"/>
              </a:ext>
            </a:extLst>
          </p:cNvPr>
          <p:cNvSpPr/>
          <p:nvPr/>
        </p:nvSpPr>
        <p:spPr>
          <a:xfrm>
            <a:off x="5676472" y="4547507"/>
            <a:ext cx="2834934" cy="1522668"/>
          </a:xfrm>
          <a:prstGeom prst="star8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04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F12BD9-6D3D-BEDD-E263-5EE05E128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" y="2263806"/>
            <a:ext cx="2116301" cy="449654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7A97FB03-462F-E8B5-C43C-16AA8A1A1705}"/>
              </a:ext>
            </a:extLst>
          </p:cNvPr>
          <p:cNvSpPr txBox="1">
            <a:spLocks/>
          </p:cNvSpPr>
          <p:nvPr/>
        </p:nvSpPr>
        <p:spPr>
          <a:xfrm>
            <a:off x="5677216" y="2424793"/>
            <a:ext cx="3352800" cy="367897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i="1" dirty="0"/>
              <a:t>Lissa McCracken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Executive Director</a:t>
            </a:r>
          </a:p>
          <a:p>
            <a:pPr marL="0" indent="0">
              <a:buNone/>
            </a:pPr>
            <a:endParaRPr lang="en-US" sz="1600" b="1" i="1" dirty="0"/>
          </a:p>
          <a:p>
            <a:pPr marL="0" indent="0">
              <a:buNone/>
            </a:pPr>
            <a:r>
              <a:rPr lang="en-US" sz="1600" b="1" i="1" dirty="0"/>
              <a:t>Mark Toda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Sustainability Engineer</a:t>
            </a:r>
          </a:p>
          <a:p>
            <a:pPr marL="0" indent="0">
              <a:buNone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Andrea Rock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Sustainability Engineer</a:t>
            </a:r>
            <a:endParaRPr lang="en-US" sz="1300" b="1" i="1" dirty="0">
              <a:solidFill>
                <a:srgbClr val="000000">
                  <a:lumMod val="50000"/>
                  <a:lumOff val="50000"/>
                </a:srgbClr>
              </a:solidFill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i="1" dirty="0"/>
              <a:t>Matthew Newcomer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bg1">
                    <a:lumMod val="50000"/>
                  </a:schemeClr>
                </a:solidFill>
              </a:rPr>
              <a:t>Sustainability Engineer</a:t>
            </a:r>
          </a:p>
          <a:p>
            <a:pPr marL="0" indent="0">
              <a:buNone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i="1" dirty="0"/>
              <a:t>Caroline Dunlevy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Student Engineer</a:t>
            </a:r>
          </a:p>
          <a:p>
            <a:pPr marL="0" indent="0">
              <a:buNone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i="1" dirty="0"/>
              <a:t>Dylan Pike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Student Engineer</a:t>
            </a:r>
          </a:p>
          <a:p>
            <a:pPr marL="0" indent="0">
              <a:buNone/>
            </a:pPr>
            <a:endParaRPr lang="en-US" sz="13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1" dirty="0">
                <a:solidFill>
                  <a:srgbClr val="000000"/>
                </a:solidFill>
                <a:latin typeface="Arial"/>
                <a:cs typeface="+mn-cs"/>
              </a:rPr>
              <a:t>Lana Almaliki</a:t>
            </a:r>
            <a:endParaRPr lang="en-US" sz="14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Student Engineer</a:t>
            </a:r>
            <a:endParaRPr lang="en-US" sz="16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16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AC7B68-6AD5-3053-E0AD-55F936311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615" y="3094764"/>
            <a:ext cx="1999349" cy="249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12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 - &amp;quot;Use Standard Power Point Purple, &amp;#x0D;&amp;#x0A;Yellow, Blue &amp;amp; Red&amp;quot;&quot;/&gt;&lt;property id=&quot;20307&quot; value=&quot;260&quot;/&gt;&lt;/object&gt;&lt;object type=&quot;3&quot; unique_id=&quot;10009&quot;&gt;&lt;property id=&quot;20148&quot; value=&quot;5&quot;/&gt;&lt;property id=&quot;20300&quot; value=&quot;Slide 9&quot;/&gt;&lt;property id=&quot;20307&quot; value=&quot;259&quot;/&gt;&lt;/object&gt;&lt;object type=&quot;3&quot; unique_id=&quot;10246&quot;&gt;&lt;property id=&quot;20148&quot; value=&quot;5&quot;/&gt;&lt;property id=&quot;20300&quot; value=&quot;Slide 3 - &amp;quot;Graphic Identity Styleguide&amp;quot;&quot;/&gt;&lt;property id=&quot;20307&quot; value=&quot;270&quot;/&gt;&lt;/object&gt;&lt;object type=&quot;3&quot; unique_id=&quot;10247&quot;&gt;&lt;property id=&quot;20148&quot; value=&quot;5&quot;/&gt;&lt;property id=&quot;20300&quot; value=&quot;Slide 4 - &amp;quot;Graphic Identity Styleguide&amp;quot;&quot;/&gt;&lt;property id=&quot;20307&quot; value=&quot;265&quot;/&gt;&lt;/object&gt;&lt;object type=&quot;3&quot; unique_id=&quot;10248&quot;&gt;&lt;property id=&quot;20148&quot; value=&quot;5&quot;/&gt;&lt;property id=&quot;20300&quot; value=&quot;Slide 5 - &amp;quot;Template: Title &amp;amp; Content&amp;quot;&quot;/&gt;&lt;property id=&quot;20307&quot; value=&quot;271&quot;/&gt;&lt;/object&gt;&lt;object type=&quot;3&quot; unique_id=&quot;10249&quot;&gt;&lt;property id=&quot;20148&quot; value=&quot;5&quot;/&gt;&lt;property id=&quot;20300&quot; value=&quot;Slide 6 - &amp;quot;Template: Two Content&amp;quot;&quot;/&gt;&lt;property id=&quot;20307&quot; value=&quot;273&quot;/&gt;&lt;/object&gt;&lt;object type=&quot;3&quot; unique_id=&quot;10250&quot;&gt;&lt;property id=&quot;20148&quot; value=&quot;5&quot;/&gt;&lt;property id=&quot;20300&quot; value=&quot;Slide 7 - &amp;quot;Template:&amp;#x0D;&amp;#x0A;Content With Caption&amp;quot;&quot;/&gt;&lt;property id=&quot;20307&quot; value=&quot;276&quot;/&gt;&lt;/object&gt;&lt;object type=&quot;3&quot; unique_id=&quot;10251&quot;&gt;&lt;property id=&quot;20148&quot; value=&quot;5&quot;/&gt;&lt;property id=&quot;20300&quot; value=&quot;Slide 8 - &amp;quot;Template: Picture With Caption&amp;quot;&quot;/&gt;&lt;property id=&quot;20307&quot; value=&quot;277&quot;/&gt;&lt;/object&gt;&lt;object type=&quot;3&quot; unique_id=&quot;10252&quot;&gt;&lt;property id=&quot;20148&quot; value=&quot;5&quot;/&gt;&lt;property id=&quot;20300&quot; value=&quot;Slide 10 - &amp;quot;Graphic Identity Styleguide&amp;quot;&quot;/&gt;&lt;property id=&quot;20307&quot; value=&quot;266&quot;/&gt;&lt;/object&gt;&lt;object type=&quot;3&quot; unique_id=&quot;10253&quot;&gt;&lt;property id=&quot;20148&quot; value=&quot;5&quot;/&gt;&lt;property id=&quot;20300&quot; value=&quot;Slide 11 - &amp;quot;Graphic Identity Styleguide&amp;quot;&quot;/&gt;&lt;property id=&quot;20307&quot; value=&quot;267&quot;/&gt;&lt;/object&gt;&lt;object type=&quot;3&quot; unique_id=&quot;10254&quot;&gt;&lt;property id=&quot;20148&quot; value=&quot;5&quot;/&gt;&lt;property id=&quot;20300&quot; value=&quot;Slide 12 - &amp;quot;Graphic Identity Styleguide&amp;quot;&quot;/&gt;&lt;property id=&quot;20307&quot; value=&quot;268&quot;/&gt;&lt;/object&gt;&lt;object type=&quot;3&quot; unique_id=&quot;10255&quot;&gt;&lt;property id=&quot;20148&quot; value=&quot;5&quot;/&gt;&lt;property id=&quot;20300&quot; value=&quot;Slide 13 - &amp;quot;Graphic Identity Styleguide&amp;quot;&quot;/&gt;&lt;property id=&quot;20307&quot; value=&quot;269&quot;/&gt;&lt;/object&gt;&lt;object type=&quot;3&quot; unique_id=&quot;10256&quot;&gt;&lt;property id=&quot;20148&quot; value=&quot;5&quot;/&gt;&lt;property id=&quot;20300&quot; value=&quot;Slide 14 - &amp;quot;Graphic Identity Styleguide&amp;quot;&quot;/&gt;&lt;property id=&quot;20307&quot; value=&quot;278&quot;/&gt;&lt;/object&gt;&lt;object type=&quot;3&quot; unique_id=&quot;10257&quot;&gt;&lt;property id=&quot;20148&quot; value=&quot;5&quot;/&gt;&lt;property id=&quot;20300&quot; value=&quot;Slide 15 - &amp;quot;Graphic Identity Styleguide&amp;quot;&quot;/&gt;&lt;property id=&quot;20307&quot; value=&quot;279&quot;/&gt;&lt;/object&gt;&lt;/object&gt;&lt;/object&gt;&lt;/database&gt;"/>
</p:tagLst>
</file>

<file path=ppt/theme/theme1.xml><?xml version="1.0" encoding="utf-8"?>
<a:theme xmlns:a="http://schemas.openxmlformats.org/drawingml/2006/main" name="KPPC Master Template 7-12-12">
  <a:themeElements>
    <a:clrScheme name="KPPC General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PPC Custom fonts">
      <a:majorFont>
        <a:latin typeface="Eras Demi IT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70CDAE7F95964D99E7EF0370453200" ma:contentTypeVersion="13" ma:contentTypeDescription="Create a new document." ma:contentTypeScope="" ma:versionID="33e428f556fefaec544f9c27cfc42289">
  <xsd:schema xmlns:xsd="http://www.w3.org/2001/XMLSchema" xmlns:xs="http://www.w3.org/2001/XMLSchema" xmlns:p="http://schemas.microsoft.com/office/2006/metadata/properties" xmlns:ns2="40485b4e-4d16-4b36-9c7f-bd75eb150639" xmlns:ns3="cebe3594-97ca-446d-9a51-e672f4f35a2a" targetNamespace="http://schemas.microsoft.com/office/2006/metadata/properties" ma:root="true" ma:fieldsID="d92d42ac2c8a5b7cc448097d1e864031" ns2:_="" ns3:_="">
    <xsd:import namespace="40485b4e-4d16-4b36-9c7f-bd75eb150639"/>
    <xsd:import namespace="cebe3594-97ca-446d-9a51-e672f4f35a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485b4e-4d16-4b36-9c7f-bd75eb1506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9aeee01-be69-4027-8c27-9c43c59eb8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be3594-97ca-446d-9a51-e672f4f35a2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a7b26d45-6e3c-4c00-9c13-76cbb086cc0b}" ma:internalName="TaxCatchAll" ma:showField="CatchAllData" ma:web="cebe3594-97ca-446d-9a51-e672f4f35a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be3594-97ca-446d-9a51-e672f4f35a2a" xsi:nil="true"/>
    <lcf76f155ced4ddcb4097134ff3c332f xmlns="40485b4e-4d16-4b36-9c7f-bd75eb150639">
      <Terms xmlns="http://schemas.microsoft.com/office/infopath/2007/PartnerControls"/>
    </lcf76f155ced4ddcb4097134ff3c332f>
    <SharedWithUsers xmlns="cebe3594-97ca-446d-9a51-e672f4f35a2a">
      <UserInfo>
        <DisplayName>Toda, Mark</DisplayName>
        <AccountId>16</AccountId>
        <AccountType/>
      </UserInfo>
      <UserInfo>
        <DisplayName>Rock, Andrea</DisplayName>
        <AccountId>17</AccountId>
        <AccountType/>
      </UserInfo>
      <UserInfo>
        <DisplayName>Dunlevy, Caroline</DisplayName>
        <AccountId>14</AccountId>
        <AccountType/>
      </UserInfo>
      <UserInfo>
        <DisplayName>Pike, Dylan</DisplayName>
        <AccountId>13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A33AFE-7EEB-43D7-AD2D-CCFE6FA14CA8}">
  <ds:schemaRefs>
    <ds:schemaRef ds:uri="40485b4e-4d16-4b36-9c7f-bd75eb150639"/>
    <ds:schemaRef ds:uri="cebe3594-97ca-446d-9a51-e672f4f35a2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49A7142-CBC1-4C04-8F47-C327870ED0A8}">
  <ds:schemaRefs>
    <ds:schemaRef ds:uri="40485b4e-4d16-4b36-9c7f-bd75eb150639"/>
    <ds:schemaRef ds:uri="cebe3594-97ca-446d-9a51-e672f4f35a2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34BC0A9-AA42-439C-976E-27552240D0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KPPC Master Template 7-12-12</Template>
  <TotalTime>994</TotalTime>
  <Words>548</Words>
  <Application>Microsoft Office PowerPoint</Application>
  <PresentationFormat>On-screen Show (4:3)</PresentationFormat>
  <Paragraphs>129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Eras Demi ITC</vt:lpstr>
      <vt:lpstr>Eras Medium ITC</vt:lpstr>
      <vt:lpstr>KPPC Master Template 7-12-12</vt:lpstr>
      <vt:lpstr>1_Custom Design</vt:lpstr>
      <vt:lpstr>Custom Design</vt:lpstr>
      <vt:lpstr>PowerPoint Presentation</vt:lpstr>
      <vt:lpstr>PowerPoint Presentation</vt:lpstr>
      <vt:lpstr>KPPC Approach</vt:lpstr>
      <vt:lpstr>Sustainable Value Stream Map</vt:lpstr>
      <vt:lpstr>Sustainable Value Stream Map Development</vt:lpstr>
      <vt:lpstr>Chiller - Electric Current Transducer Data</vt:lpstr>
      <vt:lpstr>Sus-VSM Results</vt:lpstr>
      <vt:lpstr>Sus-VSM Results</vt:lpstr>
      <vt:lpstr>Sus-VSM Results</vt:lpstr>
      <vt:lpstr>Energy and Cost Reduction Opportunities</vt:lpstr>
      <vt:lpstr>Renewables/New Technologies</vt:lpstr>
      <vt:lpstr>PowerPoint Presentation</vt:lpstr>
    </vt:vector>
  </TitlesOfParts>
  <Company>University of Louisville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Eakle,Cheryl Cole</dc:creator>
  <cp:lastModifiedBy>Rock, Andrea</cp:lastModifiedBy>
  <cp:revision>15</cp:revision>
  <cp:lastPrinted>2019-05-21T13:55:09Z</cp:lastPrinted>
  <dcterms:created xsi:type="dcterms:W3CDTF">2017-01-20T15:27:19Z</dcterms:created>
  <dcterms:modified xsi:type="dcterms:W3CDTF">2024-05-30T19:43:53Z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0x0101003370CDAE7F95964D99E7EF0370453200</vt:lpwstr>
  </property>
  <property fmtid="{D5CDD505-2E9C-101B-9397-08002B2CF9AE}" pid="3" name="MediaServiceImageTags">
    <vt:lpwstr/>
  </property>
</Properties>
</file>