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6"/>
  </p:notesMasterIdLst>
  <p:handoutMasterIdLst>
    <p:handoutMasterId r:id="rId17"/>
  </p:handoutMasterIdLst>
  <p:sldIdLst>
    <p:sldId id="338" r:id="rId2"/>
    <p:sldId id="282" r:id="rId3"/>
    <p:sldId id="290" r:id="rId4"/>
    <p:sldId id="347" r:id="rId5"/>
    <p:sldId id="348" r:id="rId6"/>
    <p:sldId id="349" r:id="rId7"/>
    <p:sldId id="350" r:id="rId8"/>
    <p:sldId id="330" r:id="rId9"/>
    <p:sldId id="353" r:id="rId10"/>
    <p:sldId id="352" r:id="rId11"/>
    <p:sldId id="354" r:id="rId12"/>
    <p:sldId id="355" r:id="rId13"/>
    <p:sldId id="306" r:id="rId14"/>
    <p:sldId id="336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y Brashear" initials="IB" lastIdx="4" clrIdx="0">
    <p:extLst>
      <p:ext uri="{19B8F6BF-5375-455C-9EA6-DF929625EA0E}">
        <p15:presenceInfo xmlns:p15="http://schemas.microsoft.com/office/powerpoint/2012/main" userId="S::ivy@maced.org::5ba641d7-3fcb-4d53-a40e-51bcc67bde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30" autoAdjust="0"/>
    <p:restoredTop sz="92251" autoAdjust="0"/>
  </p:normalViewPr>
  <p:slideViewPr>
    <p:cSldViewPr snapToGrid="0">
      <p:cViewPr varScale="1">
        <p:scale>
          <a:sx n="63" d="100"/>
          <a:sy n="63" d="100"/>
        </p:scale>
        <p:origin x="132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11369F-CEF5-C84A-B787-483AF128DC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8B1B5B-7EA1-9D4D-AA7A-F2C3ACEBF4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5D5EDC-8C43-BE40-BA35-23E8F0DB5A8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FA14B4-DA97-B04B-A355-F562B7E1BB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MOUNTAIN ASSOCIATION FOR COMMUNITY ECONOMIC DEVELOPMENT  |  maced.org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D74C9-A38D-EA43-B5B7-83EB49A6F9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3C8717-7B12-124B-A8B3-1CB85355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670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C485E9-23DB-464F-9F86-2CC6A9F3AC4F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MOUNTAIN ASSOCIATION FOR COMMUNITY ECONOMIC DEVELOPMENT  |  maced.org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A486B9-07FD-4C93-BBB0-335CAD767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062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i="1" dirty="0"/>
              <a:t>That new economy should be locally based, community-driven, built on regional talent, traditions and assets, and it should embody the vision of a bright future.</a:t>
            </a:r>
            <a:endParaRPr lang="en-US" dirty="0"/>
          </a:p>
          <a:p>
            <a:r>
              <a:rPr lang="en-US" baseline="0" dirty="0" smtClean="0"/>
              <a:t>Note </a:t>
            </a:r>
            <a:r>
              <a:rPr lang="en-US" baseline="0" dirty="0"/>
              <a:t>to presenter: Optional to discuss MACED’s net assets and current loan portfolio here.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10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</a:t>
            </a:r>
            <a:r>
              <a:rPr lang="en-US" baseline="0" dirty="0" smtClean="0"/>
              <a:t> 1: </a:t>
            </a:r>
            <a:r>
              <a:rPr lang="en-US" dirty="0" smtClean="0"/>
              <a:t>Hiring/appointing an Energy Manager/Coordinator</a:t>
            </a:r>
          </a:p>
          <a:p>
            <a:r>
              <a:rPr lang="en-US" dirty="0" smtClean="0"/>
              <a:t>Establishing a Cross-functional Energy Team</a:t>
            </a:r>
          </a:p>
          <a:p>
            <a:r>
              <a:rPr lang="en-US" dirty="0" smtClean="0"/>
              <a:t>Scheduling regular Energy Team meetings</a:t>
            </a:r>
          </a:p>
          <a:p>
            <a:r>
              <a:rPr lang="en-US" dirty="0" smtClean="0"/>
              <a:t>Instituting an Energy Policy</a:t>
            </a:r>
          </a:p>
          <a:p>
            <a:r>
              <a:rPr lang="en-US" dirty="0" smtClean="0"/>
              <a:t>Becoming an Energy Star Partner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3C3E-99DD-8F4C-B134-55CD75B8AB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29748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Inflation Reduction</a:t>
            </a:r>
            <a:r>
              <a:rPr lang="en-US" baseline="0" dirty="0" smtClean="0"/>
              <a:t> Act 10x federal investment in clean energy than ever before.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3C3E-99DD-8F4C-B134-55CD75B8AB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3758325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3C3E-99DD-8F4C-B134-55CD75B8AB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192732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3C3E-99DD-8F4C-B134-55CD75B8AB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547944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3C3E-99DD-8F4C-B134-55CD75B8AB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181943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This example customer gets 1:1 NEM</a:t>
            </a:r>
          </a:p>
          <a:p>
            <a:pPr defTabSz="931774">
              <a:defRPr/>
            </a:pPr>
            <a:r>
              <a:rPr lang="en-US" dirty="0" smtClean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GS</a:t>
            </a:r>
            <a:r>
              <a:rPr lang="en-US" baseline="0" dirty="0" smtClean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export 62% (tariff) import</a:t>
            </a:r>
          </a:p>
          <a:p>
            <a:pPr defTabSz="931774">
              <a:defRPr/>
            </a:pPr>
            <a:r>
              <a:rPr lang="en-US" baseline="0" dirty="0" smtClean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PS export  </a:t>
            </a:r>
            <a:endParaRPr lang="en-US" dirty="0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486B9-07FD-4C93-BBB0-335CAD7673E8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09099-F45F-6041-8F31-D1382E583D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3989952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Straight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A50B6-1BF7-804F-9DDD-AC1236361612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B8DA4-E050-F047-8A61-6B2D61426B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2397679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Straight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A50B6-1BF7-804F-9DDD-AC1236361612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B8DA4-E050-F047-8A61-6B2D61426B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1026441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Straight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A50B6-1BF7-804F-9DDD-AC1236361612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B8DA4-E050-F047-8A61-6B2D61426B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2576254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Straight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A50B6-1BF7-804F-9DDD-AC1236361612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B8DA4-E050-F047-8A61-6B2D61426B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2892998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Straight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A50B6-1BF7-804F-9DDD-AC1236361612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B8DA4-E050-F047-8A61-6B2D61426B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MOUNTAIN ASSOCIATION FOR COMMUNITY ECONOMIC DEVELOPMENT  |  maced.org</a:t>
            </a:r>
          </a:p>
        </p:txBody>
      </p:sp>
    </p:spTree>
    <p:extLst>
      <p:ext uri="{BB962C8B-B14F-4D97-AF65-F5344CB8AC3E}">
        <p14:creationId xmlns:p14="http://schemas.microsoft.com/office/powerpoint/2010/main" val="2051734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6C806-DC37-2D4A-9097-EBD1ECDB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5DEFD-8BD0-C74C-98CB-584D39EE1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5B6E4DB-FB8F-5B40-923E-5487F606D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1131" y="5846190"/>
            <a:ext cx="1518249" cy="88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B3C8-6BDF-3E49-85E3-7D3700842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CC5AF-68D4-1247-B1E3-82A880EB7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17015-B4AA-FC48-9BBE-B479396C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7E48B35-49DA-1744-BA46-9E4D539D6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EFA64F-25A2-5E44-8B17-FCCE704F56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5932171"/>
            <a:ext cx="1543050" cy="9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1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183C0-0ACF-7E41-94F7-D31DDFB4C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72FFA-502A-9E48-8366-EF043DF73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2DF43-2FFB-4247-A295-D046CD023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F68F97-8259-664A-9082-F42C33878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4B00F6-43DE-4A48-8C0E-C9F437EE6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A977D9-F9FD-D743-B0FC-87217D49EC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570C6E-3C92-6A44-94FC-0B4A33D247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5932171"/>
            <a:ext cx="1543050" cy="9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4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CCA9-153D-4E45-A3A3-976B1B84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3C17EF-AC46-684A-8A11-6A4197ADF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F2DB50-65B3-734D-BF55-1258702426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5932171"/>
            <a:ext cx="1543050" cy="9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0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FB128-2905-124D-BB06-953408178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39824" y="5689059"/>
            <a:ext cx="1779558" cy="103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77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9817-3144-3145-9986-A21E03AF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>
            <a:normAutofit/>
          </a:bodyPr>
          <a:lstStyle>
            <a:lvl1pPr>
              <a:defRPr sz="2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9BF38-DC65-4F44-994E-19A929F41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D7DCB-3D18-1C4E-915A-FE74E39DC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5B3DC57-A702-2646-9880-8F23C663B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38D94E-A87D-6B45-A8EA-8BB420B072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5932171"/>
            <a:ext cx="1543050" cy="9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7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0A2D-09BF-A446-893C-04842C8DC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>
            <a:normAutofit/>
          </a:bodyPr>
          <a:lstStyle>
            <a:lvl1pPr>
              <a:defRPr sz="2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348D4-4987-8042-87ED-8F3542893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B45C8-D70F-4C4E-9152-E1EE14B62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19C2B2D-E7D5-C348-BDE8-721628A36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D78E36-83EC-4147-95A9-84A1828ACB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1" y="5932171"/>
            <a:ext cx="1543050" cy="92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5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39BB-93F4-0E41-B484-41A738879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4FA49-AF9A-9F41-9863-E6A48CAA4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D80B61-BC25-F945-AF74-05E920CB8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FC319-4FBA-3E4F-8825-AFDC47DE8E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4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39BB-93F4-0E41-B484-41A738879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4FA49-AF9A-9F41-9863-E6A48CAA4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7E37E7-B504-C64C-A54F-075755E67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60A9BB-547D-A747-A335-1D17B5765E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9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F237C-3A60-BF48-A1DF-1E712F73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B7989-6480-874E-B4E1-C775EDEFC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FF5956-707F-B643-9085-F1951B82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E4227A-DD14-8D42-9481-E107BF3960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8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F237C-3A60-BF48-A1DF-1E712F73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B7989-6480-874E-B4E1-C775EDEFC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86E76F-D48E-9C46-86EA-6B0D94AFF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9FDB8-A02E-CB44-8E4A-9D03660035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08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18BF-DEA6-5A4B-8CA9-9C33027B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11696"/>
            <a:ext cx="7886700" cy="14581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F85F3-578C-8142-8137-A21E89BEB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8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18BF-DEA6-5A4B-8CA9-9C33027B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11696"/>
            <a:ext cx="7886700" cy="14581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22C6F-3DAC-C74C-8BDA-A12EB3878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F81FC0-0AB1-3B4B-9496-3785FE7BB7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93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18BF-DEA6-5A4B-8CA9-9C33027B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11696"/>
            <a:ext cx="7886700" cy="14581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6C42-F820-7844-9BE6-27EC1F7EE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56" y="6356351"/>
            <a:ext cx="6670105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10E5BE-3611-DB47-AD7C-96C115FC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9614" y="5894723"/>
            <a:ext cx="1545737" cy="1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4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E1C795-9271-974A-AF4B-9E224F4B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F9459-7722-DA47-9055-C9CCA2D23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DA1B8-5D67-1349-B224-4ED6CBFE0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2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accent1"/>
          </a:solidFill>
          <a:latin typeface="Congress-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accent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4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b="0" i="0" kern="1200">
          <a:solidFill>
            <a:schemeClr val="accent4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accent5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b="0" i="0" kern="1200">
          <a:solidFill>
            <a:schemeClr val="accent5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ge-ku.com/environment/alternate-fuels-road/e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ge-ku.com/sites/default/files/media/files/downloads/EV-Charging-Station-Pricing-Summary-Guide.pdf" TargetMode="External"/><Relationship Id="rId4" Type="http://schemas.openxmlformats.org/officeDocument/2006/relationships/hyperlink" Target="https://lge-ku.com/environmental/environment/alternate-fuels-road/ev/host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programs-services/energy-programs/rural-energy-america-program-renewable-energy-systems-energy-efficiency-improvement-guaranteed-loans/k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tassociation.org/energy/apply-for-an-energy-audi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josh@mtassociation.or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mtassociation.org/loan-inquiry/" TargetMode="External"/><Relationship Id="rId4" Type="http://schemas.openxmlformats.org/officeDocument/2006/relationships/hyperlink" Target="mailto:rachel@mtassociati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397" y="4119327"/>
            <a:ext cx="9081603" cy="1575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Energy 201: Your Business/Farm is Committed to Save Energy? What Now? A Dive </a:t>
            </a:r>
            <a:r>
              <a:rPr lang="en-US" sz="2800" dirty="0"/>
              <a:t>I</a:t>
            </a:r>
            <a:r>
              <a:rPr lang="en-US" sz="2800" dirty="0" smtClean="0"/>
              <a:t>nto the Process.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Joshua Bills / Mountain Association</a:t>
            </a:r>
          </a:p>
          <a:p>
            <a:pPr algn="ctr"/>
            <a:r>
              <a:rPr lang="en-US" dirty="0" smtClean="0"/>
              <a:t>Chris Woolery / Mountain Association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717039" y="-1330861"/>
            <a:ext cx="524120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3743"/>
          <a:stretch/>
        </p:blipFill>
        <p:spPr>
          <a:xfrm>
            <a:off x="4925402" y="194096"/>
            <a:ext cx="3147593" cy="3182847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929" y="194096"/>
            <a:ext cx="2932835" cy="318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7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Mountain Association </a:t>
            </a:r>
            <a:br>
              <a:rPr lang="en-US" smtClean="0"/>
            </a:br>
            <a:r>
              <a:rPr lang="en-US" sz="2100" i="1" smtClean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Founded in 1976</a:t>
            </a:r>
            <a:endParaRPr lang="en-US" sz="2100" i="1" dirty="0">
              <a:solidFill>
                <a:schemeClr val="accent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1BB8C9-C698-1A4F-9C3A-FBB3F66E1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354410"/>
            <a:ext cx="7999302" cy="3001940"/>
          </a:xfrm>
        </p:spPr>
        <p:txBody>
          <a:bodyPr>
            <a:normAutofit/>
          </a:bodyPr>
          <a:lstStyle/>
          <a:p>
            <a:pPr algn="ctr"/>
            <a:r>
              <a:rPr lang="en-US" i="1" dirty="0" smtClean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Mission:  We seek to create economic opportunity, strengthen democracy and support the sustainable use of natural resources. </a:t>
            </a:r>
          </a:p>
          <a:p>
            <a:pPr algn="ctr"/>
            <a:endParaRPr lang="en-US" sz="2400" dirty="0" smtClean="0">
              <a:solidFill>
                <a:schemeClr val="accent4"/>
              </a:solidFill>
            </a:endParaRPr>
          </a:p>
          <a:p>
            <a:pPr algn="ctr"/>
            <a:r>
              <a:rPr lang="en-US" dirty="0" smtClean="0">
                <a:solidFill>
                  <a:schemeClr val="accent4"/>
                </a:solidFill>
              </a:rPr>
              <a:t>MACED works toward a just transition to a new economy in Appalachia. We envision an economy that is more diverse, sustainable, equitable and resilient. </a:t>
            </a:r>
            <a:endParaRPr lang="en-US" i="1" dirty="0">
              <a:solidFill>
                <a:schemeClr val="accent3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230BD18E-645C-6D4B-990D-FB3C89A05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790" y="0"/>
            <a:ext cx="5993032" cy="36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2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Seven-Step Energy Management Process (EMP)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Make the Commitment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Assess Performance &amp; Opportunities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Set Performance Goals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Create an Action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Implement the Action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Evaluate Progress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Recognize Achievements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Resources: </a:t>
            </a:r>
          </a:p>
          <a:p>
            <a:pPr marL="0" indent="0">
              <a:buNone/>
            </a:pPr>
            <a:r>
              <a:rPr lang="en-US" dirty="0" smtClean="0"/>
              <a:t>Energy Star Guidelines for Energy Management; U of L KPPC (Kentucky Resource Center for Environmental Sustainability)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>
              <a:solidFill>
                <a:schemeClr val="accent5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4221D-BC50-1A4A-9D07-6967FC026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838" y="1825625"/>
            <a:ext cx="139065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1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Assessing Performance &amp;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Gather and Track Energy Consumption and Costs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Analyze Energy Use Patterns and Costs – Compare with Peers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Perform assessment/audit of energy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Energy Billing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Scan for All Available Incentives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Resources: </a:t>
            </a:r>
          </a:p>
          <a:p>
            <a:r>
              <a:rPr lang="en-US" dirty="0"/>
              <a:t>Energy Star </a:t>
            </a:r>
            <a:r>
              <a:rPr lang="en-US" dirty="0" smtClean="0"/>
              <a:t>Portfolio Manager; Utility Demand-Side-Management (DSM) programs; Utility Tariffs; Utility AMI Metering; State and Federal Opportunities</a:t>
            </a:r>
            <a:endParaRPr lang="en-US" sz="1400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4221D-BC50-1A4A-9D07-6967FC026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6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Kentucky Utility Incentives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dirty="0" smtClean="0"/>
              <a:t>Set Up Online Account Access</a:t>
            </a:r>
          </a:p>
          <a:p>
            <a:pPr lvl="1"/>
            <a:r>
              <a:rPr lang="en-US" sz="1600" dirty="0" smtClean="0"/>
              <a:t>-for AMI View My Meter, accessing bills and energy use, accessing DSM incentives</a:t>
            </a:r>
          </a:p>
          <a:p>
            <a:pPr marL="0" indent="0">
              <a:buNone/>
            </a:pPr>
            <a:r>
              <a:rPr lang="en-US" sz="1900" dirty="0" smtClean="0"/>
              <a:t>Small Business Direct Install </a:t>
            </a:r>
          </a:p>
          <a:p>
            <a:pPr lvl="1"/>
            <a:r>
              <a:rPr lang="en-US" sz="1600" dirty="0" smtClean="0"/>
              <a:t>-receive energy audit with up to ~$675 worth of installed efficiency upgrades (LED replacement of linear fluorescents, low flow aerators, smart thermostats)</a:t>
            </a:r>
          </a:p>
          <a:p>
            <a:pPr marL="0" indent="0">
              <a:buNone/>
            </a:pPr>
            <a:r>
              <a:rPr lang="en-US" sz="1900" dirty="0" smtClean="0"/>
              <a:t>Business Rebates</a:t>
            </a:r>
          </a:p>
          <a:p>
            <a:pPr lvl="1"/>
            <a:r>
              <a:rPr lang="en-US" sz="1600" dirty="0" smtClean="0"/>
              <a:t>-lighting ($3 to $55 per bulb), Air Compressors, Chillers, Custom, Motors, Pumps, Variable Frequency Drives (VFDs)</a:t>
            </a:r>
            <a:endParaRPr lang="en-US" sz="1600" dirty="0"/>
          </a:p>
          <a:p>
            <a:pPr marL="0" indent="0">
              <a:buNone/>
            </a:pPr>
            <a:r>
              <a:rPr lang="en-US" sz="1900" dirty="0" smtClean="0"/>
              <a:t>Business Demand Response</a:t>
            </a:r>
          </a:p>
          <a:p>
            <a:pPr lvl="1"/>
            <a:r>
              <a:rPr lang="en-US" sz="1600" dirty="0"/>
              <a:t>-for businesses with over 200 kW base demand and above (Power Service and larger rate classes) develop a plan to be able to curtail at least 50 kW when KU calls upon a dispatch event and receive payment incentive check if called upon and successfully </a:t>
            </a:r>
            <a:r>
              <a:rPr lang="en-US" sz="1600" dirty="0" smtClean="0"/>
              <a:t>curtailed.</a:t>
            </a:r>
          </a:p>
          <a:p>
            <a:r>
              <a:rPr lang="en-US" sz="1900" dirty="0" smtClean="0"/>
              <a:t>There are more than listed here and more coming in 2025 (Peak Time Rebates and Appliance Recycling)</a:t>
            </a:r>
            <a:endParaRPr lang="en-US" sz="1900" dirty="0"/>
          </a:p>
          <a:p>
            <a:pPr lvl="1"/>
            <a:endParaRPr lang="en-US" sz="1600" dirty="0" smtClean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4221D-BC50-1A4A-9D07-6967FC026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Host an EV Charging 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en-US" sz="1400" u="sng" dirty="0" smtClean="0"/>
          </a:p>
          <a:p>
            <a:pPr marL="0" indent="0">
              <a:buNone/>
            </a:pPr>
            <a:r>
              <a:rPr lang="en-US" dirty="0" smtClean="0"/>
              <a:t>Host an EV Charging Station</a:t>
            </a:r>
          </a:p>
          <a:p>
            <a:pPr lvl="1"/>
            <a:endParaRPr lang="en-US" dirty="0" smtClean="0">
              <a:solidFill>
                <a:schemeClr val="accent5"/>
              </a:solidFill>
            </a:endParaRP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LGE-KU </a:t>
            </a:r>
            <a:r>
              <a:rPr lang="en-US" u="sng" dirty="0" smtClean="0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</a:t>
            </a:r>
            <a:r>
              <a:rPr lang="en-US" u="sng" dirty="0" smtClean="0">
                <a:hlinkClick r:id="rId3"/>
              </a:rPr>
              <a:t>lge-ku.com/environment/alternate-fuels-road/ev</a:t>
            </a:r>
            <a:endParaRPr lang="en-US" u="sng" dirty="0" smtClean="0"/>
          </a:p>
          <a:p>
            <a:pPr lvl="1"/>
            <a:endParaRPr lang="en-US" u="sng" dirty="0">
              <a:solidFill>
                <a:schemeClr val="accent5"/>
              </a:solidFill>
            </a:endParaRPr>
          </a:p>
          <a:p>
            <a:pPr lvl="1"/>
            <a:r>
              <a:rPr lang="en-US" dirty="0"/>
              <a:t>LGE-KU EV Hosting: </a:t>
            </a:r>
            <a:r>
              <a:rPr lang="en-US" u="sng" dirty="0">
                <a:hlinkClick r:id="rId4"/>
              </a:rPr>
              <a:t>https://lge-ku.com/environmental/environment/alternate-fuels-road/ev/hosting</a:t>
            </a:r>
            <a:endParaRPr lang="en-US" dirty="0"/>
          </a:p>
          <a:p>
            <a:endParaRPr lang="en-US" sz="1800" dirty="0" smtClean="0">
              <a:solidFill>
                <a:schemeClr val="accent4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lvl="1"/>
            <a:r>
              <a:rPr lang="en-US" sz="1800" dirty="0" smtClean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LGE-KU </a:t>
            </a:r>
            <a:r>
              <a:rPr lang="en-US" sz="1800" dirty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EV Pricing Guide: </a:t>
            </a:r>
            <a:r>
              <a:rPr lang="en-US" u="sng" dirty="0">
                <a:hlinkClick r:id="rId5"/>
              </a:rPr>
              <a:t>https://lge-ku.com/sites/default/files/media/files/downloads/EV-Charging-Station-Pricing-Summary-Guide.pdf</a:t>
            </a:r>
            <a:endParaRPr lang="en-US" u="sng" dirty="0"/>
          </a:p>
          <a:p>
            <a:pPr lvl="1"/>
            <a:endParaRPr lang="en-US" dirty="0" smtClean="0">
              <a:solidFill>
                <a:schemeClr val="accent5"/>
              </a:solidFill>
            </a:endParaRP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*Hosting is a fixed cost per month for equipment with EV charging sales going to business customer. Option for utility side of meter or slightly lower cost on customer side of meter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4221D-BC50-1A4A-9D07-6967FC026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72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491" y="1844478"/>
            <a:ext cx="7886700" cy="4351338"/>
          </a:xfrm>
        </p:spPr>
        <p:txBody>
          <a:bodyPr>
            <a:normAutofit/>
          </a:bodyPr>
          <a:lstStyle/>
          <a:p>
            <a:pPr lvl="1"/>
            <a:endParaRPr lang="en-US" sz="1400" u="sng" dirty="0"/>
          </a:p>
          <a:p>
            <a:pPr marL="0" indent="0">
              <a:buNone/>
            </a:pPr>
            <a:r>
              <a:rPr lang="en-US" dirty="0" smtClean="0"/>
              <a:t>USDA Rural Energy for America Program (REAP) *not available in Fayette County unless you are an Ag Producer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50 percent of </a:t>
            </a:r>
            <a:r>
              <a:rPr lang="en-US" dirty="0">
                <a:solidFill>
                  <a:schemeClr val="accent5"/>
                </a:solidFill>
              </a:rPr>
              <a:t>project cost subsidized. Agricultural producers may be located in rural or non-rural areas. Renewable Energy System Grants (e.g. solar) have $2,500 minimum grant and $1,000,000 maximum grant. Energy Efficiency Grants have $1,500 minimum and maximum of $500,000</a:t>
            </a:r>
            <a:r>
              <a:rPr lang="en-US" dirty="0" smtClean="0">
                <a:solidFill>
                  <a:schemeClr val="accent5"/>
                </a:solidFill>
              </a:rPr>
              <a:t>.</a:t>
            </a:r>
          </a:p>
          <a:p>
            <a:pPr lvl="1"/>
            <a:r>
              <a:rPr lang="en-US" sz="1500" b="1" dirty="0">
                <a:solidFill>
                  <a:schemeClr val="accent5"/>
                </a:solidFill>
                <a:hlinkClick r:id="rId3"/>
              </a:rPr>
              <a:t>https://</a:t>
            </a:r>
            <a:r>
              <a:rPr lang="en-US" sz="1500" b="1" dirty="0" smtClean="0">
                <a:solidFill>
                  <a:schemeClr val="accent5"/>
                </a:solidFill>
                <a:hlinkClick r:id="rId3"/>
              </a:rPr>
              <a:t>www.rd.usda.gov/programs-services/energy-programs/rural-energy-america-program-renewable-energy-systems-energy-efficiency-improvement-guaranteed-loans/ky</a:t>
            </a:r>
            <a:endParaRPr lang="en-US" sz="1500" b="1" dirty="0" smtClean="0">
              <a:solidFill>
                <a:schemeClr val="accent5"/>
              </a:solidFill>
            </a:endParaRPr>
          </a:p>
          <a:p>
            <a:pPr lvl="1"/>
            <a:r>
              <a:rPr lang="en-US" sz="1500" b="1" dirty="0" smtClean="0">
                <a:solidFill>
                  <a:schemeClr val="accent5"/>
                </a:solidFill>
              </a:rPr>
              <a:t>Next Deadline: June 28, 2024 then September 30, 2024</a:t>
            </a:r>
            <a:endParaRPr lang="en-US" sz="1500" b="1" dirty="0">
              <a:solidFill>
                <a:schemeClr val="accent5"/>
              </a:solidFill>
            </a:endParaRPr>
          </a:p>
          <a:p>
            <a:pPr lvl="1"/>
            <a:endParaRPr lang="en-US" sz="1500" b="1" dirty="0" smtClean="0">
              <a:solidFill>
                <a:schemeClr val="accent5"/>
              </a:solidFill>
            </a:endParaRPr>
          </a:p>
          <a:p>
            <a:r>
              <a:rPr lang="en-US" dirty="0" smtClean="0"/>
              <a:t>Inflation Reduction Act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Lots of incentives. Biggest one </a:t>
            </a:r>
            <a:r>
              <a:rPr lang="en-US" dirty="0" smtClean="0">
                <a:solidFill>
                  <a:schemeClr val="accent5"/>
                </a:solidFill>
              </a:rPr>
              <a:t>we work with </a:t>
            </a:r>
            <a:r>
              <a:rPr lang="en-US" dirty="0" smtClean="0">
                <a:solidFill>
                  <a:schemeClr val="accent5"/>
                </a:solidFill>
              </a:rPr>
              <a:t>for-profit businesses </a:t>
            </a:r>
            <a:r>
              <a:rPr lang="en-US" dirty="0" smtClean="0">
                <a:solidFill>
                  <a:schemeClr val="accent5"/>
                </a:solidFill>
              </a:rPr>
              <a:t>currently </a:t>
            </a:r>
            <a:r>
              <a:rPr lang="en-US" dirty="0" smtClean="0">
                <a:solidFill>
                  <a:schemeClr val="accent5"/>
                </a:solidFill>
              </a:rPr>
              <a:t>is the 30% Investment Tax Credit for renewable </a:t>
            </a:r>
            <a:r>
              <a:rPr lang="en-US" dirty="0">
                <a:solidFill>
                  <a:schemeClr val="accent5"/>
                </a:solidFill>
              </a:rPr>
              <a:t>e</a:t>
            </a:r>
            <a:r>
              <a:rPr lang="en-US" dirty="0" smtClean="0">
                <a:solidFill>
                  <a:schemeClr val="accent5"/>
                </a:solidFill>
              </a:rPr>
              <a:t>nergy (solar projects) with bonus enhancements for larger percentage based on various criteria.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4221D-BC50-1A4A-9D07-6967FC026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69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0D5F0-99F2-0744-9E98-7A77E3626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KU Advanced Metering Infrastructure (AMI)</a:t>
            </a:r>
            <a:endParaRPr lang="en-US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81EDFA71-B6E4-5142-BC8B-F8223A312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5406390" cy="365125"/>
          </a:xfrm>
        </p:spPr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27" y="1690688"/>
            <a:ext cx="7073029" cy="41654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4114" y="3505292"/>
            <a:ext cx="1696825" cy="16004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NMS-2</a:t>
            </a:r>
          </a:p>
          <a:p>
            <a:endParaRPr lang="en-US" sz="1400" dirty="0" smtClean="0"/>
          </a:p>
          <a:p>
            <a:r>
              <a:rPr lang="en-US" sz="1400" dirty="0" smtClean="0"/>
              <a:t>GS export $0.07366</a:t>
            </a:r>
          </a:p>
          <a:p>
            <a:r>
              <a:rPr lang="en-US" sz="1400" dirty="0" smtClean="0"/>
              <a:t>GS import $0.11869</a:t>
            </a:r>
          </a:p>
          <a:p>
            <a:endParaRPr lang="en-US" sz="1400" dirty="0"/>
          </a:p>
          <a:p>
            <a:r>
              <a:rPr lang="en-US" sz="1400" dirty="0" smtClean="0"/>
              <a:t>PS export $0.07366</a:t>
            </a:r>
          </a:p>
          <a:p>
            <a:r>
              <a:rPr lang="en-US" sz="1400" dirty="0" smtClean="0"/>
              <a:t>PS import $0.03191</a:t>
            </a:r>
            <a:endParaRPr lang="en-US" sz="1400" dirty="0"/>
          </a:p>
        </p:txBody>
      </p:sp>
      <p:sp>
        <p:nvSpPr>
          <p:cNvPr id="6" name="Oval 5"/>
          <p:cNvSpPr/>
          <p:nvPr/>
        </p:nvSpPr>
        <p:spPr>
          <a:xfrm>
            <a:off x="7777112" y="4807670"/>
            <a:ext cx="923827" cy="22624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219" y="1317383"/>
            <a:ext cx="8239026" cy="1034483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No Demand Charge!  Requires average 12 mo. base demand below 50 kW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80572-5218-F64A-A81A-82304D7F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036" y="499234"/>
            <a:ext cx="7079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ongress-Bold"/>
              </a:rPr>
              <a:t>KU Rate Comparison General Service (GS) Default</a:t>
            </a:r>
            <a:endParaRPr lang="en-US" sz="2800" b="1" dirty="0">
              <a:solidFill>
                <a:schemeClr val="accent1"/>
              </a:solidFill>
              <a:latin typeface="Congress-Bol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32" t="1392"/>
          <a:stretch/>
        </p:blipFill>
        <p:spPr>
          <a:xfrm>
            <a:off x="1715678" y="1932494"/>
            <a:ext cx="5069854" cy="40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218" y="1453341"/>
            <a:ext cx="6023728" cy="969348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No Demand Charge! Less than 50 kW </a:t>
            </a:r>
            <a:r>
              <a:rPr lang="en-US" sz="2000" dirty="0"/>
              <a:t>A</a:t>
            </a:r>
            <a:r>
              <a:rPr lang="en-US" sz="2000" dirty="0" smtClean="0"/>
              <a:t>ve. Demand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80572-5218-F64A-A81A-82304D7F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036" y="499234"/>
            <a:ext cx="7079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ongress-Bold"/>
              </a:rPr>
              <a:t>KU Rate Comparison General Service Time-of-Day (GTOD-Energy) Opt-In</a:t>
            </a:r>
            <a:endParaRPr lang="en-US" sz="2800" b="1" dirty="0">
              <a:solidFill>
                <a:schemeClr val="accent1"/>
              </a:solidFill>
              <a:latin typeface="Congress-Bold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36" y="2086277"/>
            <a:ext cx="6992755" cy="31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4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218" y="1453341"/>
            <a:ext cx="7051250" cy="969348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*Note has demand charge! Less than 50 kW </a:t>
            </a:r>
            <a:r>
              <a:rPr lang="en-US" sz="2000" dirty="0"/>
              <a:t>A</a:t>
            </a:r>
            <a:r>
              <a:rPr lang="en-US" sz="2000" dirty="0" smtClean="0"/>
              <a:t>ve. Demand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80572-5218-F64A-A81A-82304D7F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036" y="499234"/>
            <a:ext cx="771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ongress-Bold"/>
              </a:rPr>
              <a:t>KU Rate Comparison General Service Time-of-Day Demand (GTOD-Demand) Opt-In</a:t>
            </a:r>
            <a:endParaRPr lang="en-US" sz="2800" b="1" dirty="0">
              <a:solidFill>
                <a:schemeClr val="accent1"/>
              </a:solidFill>
              <a:latin typeface="Congress-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223" y="2146660"/>
            <a:ext cx="48387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9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89" y="1707776"/>
            <a:ext cx="8239026" cy="1034483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Exceptionally High Demand Charge!  Exceptionally low Energy Charge! Requires between 50 and 250 kW 12 mo. average base demand.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80572-5218-F64A-A81A-82304D7F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036" y="499234"/>
            <a:ext cx="7079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ongress-Bold"/>
              </a:rPr>
              <a:t>KU Rate Comparison Power Service (PS) Default-No Opt-in Options Available</a:t>
            </a:r>
            <a:endParaRPr lang="en-US" sz="2800" b="1" dirty="0">
              <a:solidFill>
                <a:schemeClr val="accent1"/>
              </a:solidFill>
              <a:latin typeface="Congress-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49" y="2504793"/>
            <a:ext cx="4188300" cy="33069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613" y="2225017"/>
            <a:ext cx="3788901" cy="17535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613" y="4158274"/>
            <a:ext cx="3760622" cy="174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2531273"/>
            <a:ext cx="6953251" cy="3433429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1. Apply online (free in the area we serve)*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>
                <a:hlinkClick r:id="rId3"/>
              </a:rPr>
              <a:t>https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mtassociation.org/energy/apply-for-an-energy-audit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2. Billing review (free)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3. Energy assessment report (free)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4.</a:t>
            </a:r>
            <a:r>
              <a:rPr lang="en-US" sz="2000" dirty="0"/>
              <a:t> Package REAP and On-Farm grant applications </a:t>
            </a:r>
            <a:r>
              <a:rPr lang="en-US" sz="2000" dirty="0" smtClean="0"/>
              <a:t>($</a:t>
            </a:r>
            <a:r>
              <a:rPr lang="en-US" sz="2000" dirty="0"/>
              <a:t>3</a:t>
            </a:r>
            <a:r>
              <a:rPr lang="en-US" sz="2000" dirty="0" smtClean="0"/>
              <a:t>00-2% of project costs).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5. Retrofit prep: Connect with contractors, review quotes, financing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6. Post-retrofit quality assessment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*if outside our service territory we likely can connect you to other provider</a:t>
            </a:r>
            <a:endParaRPr lang="en-US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80572-5218-F64A-A81A-82304D7FC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2890" y="623059"/>
            <a:ext cx="7079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Congress-Bold"/>
              </a:rPr>
              <a:t>Ready to See Your Energy Saving Opportunities? Get an energy audit!</a:t>
            </a:r>
            <a:endParaRPr lang="en-US" sz="2800" b="1" dirty="0">
              <a:solidFill>
                <a:schemeClr val="accent1"/>
              </a:solidFill>
              <a:latin typeface="Congress-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268" y="1329516"/>
            <a:ext cx="2872619" cy="177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66670-D33B-814F-95E0-C59149510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MOUNTAIN ASSOCIATION  |  mtassociation.org</a:t>
            </a:r>
            <a:endParaRPr lang="en-US" b="1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6E05A8-BC44-0845-B78F-BA934C4240EE}"/>
              </a:ext>
            </a:extLst>
          </p:cNvPr>
          <p:cNvSpPr txBox="1">
            <a:spLocks/>
          </p:cNvSpPr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i="0" kern="1200">
                <a:solidFill>
                  <a:schemeClr val="bg1"/>
                </a:solidFill>
                <a:latin typeface="Congress-Bold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Questions?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B7A090-A83B-0542-8E8C-96BE1089980C}"/>
              </a:ext>
            </a:extLst>
          </p:cNvPr>
          <p:cNvSpPr txBox="1">
            <a:spLocks/>
          </p:cNvSpPr>
          <p:nvPr/>
        </p:nvSpPr>
        <p:spPr>
          <a:xfrm>
            <a:off x="778668" y="5097485"/>
            <a:ext cx="7886700" cy="102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b="0" i="0" kern="120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859-986-2373  |  </a:t>
            </a:r>
            <a:r>
              <a:rPr lang="en-US" sz="1800" b="1" dirty="0" smtClean="0">
                <a:solidFill>
                  <a:schemeClr val="bg1"/>
                </a:solidFill>
              </a:rPr>
              <a:t>mtassociation.org  </a:t>
            </a:r>
            <a:r>
              <a:rPr lang="en-US" sz="1800" b="1" dirty="0">
                <a:solidFill>
                  <a:schemeClr val="bg1"/>
                </a:solidFill>
              </a:rPr>
              <a:t>|  </a:t>
            </a:r>
            <a:r>
              <a:rPr lang="en-US" sz="1800" b="1" dirty="0" smtClean="0">
                <a:solidFill>
                  <a:schemeClr val="bg1"/>
                </a:solidFill>
              </a:rPr>
              <a:t>info@mtassociation.org</a:t>
            </a:r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B8EDE0-51F6-C847-9DF0-BC3F3D95BA11}"/>
              </a:ext>
            </a:extLst>
          </p:cNvPr>
          <p:cNvGrpSpPr/>
          <p:nvPr/>
        </p:nvGrpSpPr>
        <p:grpSpPr>
          <a:xfrm>
            <a:off x="778668" y="3605094"/>
            <a:ext cx="7586664" cy="1528764"/>
            <a:chOff x="771525" y="2055185"/>
            <a:chExt cx="7586664" cy="1528764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B81A992-A4D4-824B-AECB-BDE78E0F5FAB}"/>
                </a:ext>
              </a:extLst>
            </p:cNvPr>
            <p:cNvSpPr txBox="1">
              <a:spLocks/>
            </p:cNvSpPr>
            <p:nvPr/>
          </p:nvSpPr>
          <p:spPr>
            <a:xfrm>
              <a:off x="771525" y="2055185"/>
              <a:ext cx="2528888" cy="1528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2100" b="0" i="0" kern="120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800" b="0" i="0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500" b="0" i="1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2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9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ongress-Bold" pitchFamily="2" charset="0"/>
                </a:rPr>
                <a:t>Berea Office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433 Chestnut Street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Berea, KY 40403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859-986-2373</a:t>
              </a:r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58A14CC0-DA92-CC45-95B9-7AB293C4AC08}"/>
                </a:ext>
              </a:extLst>
            </p:cNvPr>
            <p:cNvSpPr txBox="1">
              <a:spLocks/>
            </p:cNvSpPr>
            <p:nvPr/>
          </p:nvSpPr>
          <p:spPr>
            <a:xfrm>
              <a:off x="3300413" y="2055186"/>
              <a:ext cx="2528888" cy="1528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2100" b="0" i="0" kern="120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800" b="0" i="0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500" b="0" i="1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2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9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ongress-Bold" pitchFamily="2" charset="0"/>
                </a:rPr>
                <a:t>Hazard Office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420 Main Street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Hazard, KY 41701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606-439-0170</a:t>
              </a: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5911D72F-C098-B844-B447-89D63D5AB121}"/>
                </a:ext>
              </a:extLst>
            </p:cNvPr>
            <p:cNvSpPr txBox="1">
              <a:spLocks/>
            </p:cNvSpPr>
            <p:nvPr/>
          </p:nvSpPr>
          <p:spPr>
            <a:xfrm>
              <a:off x="5829301" y="2055186"/>
              <a:ext cx="2528888" cy="1528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2100" b="0" i="0" kern="120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800" b="0" i="0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500" b="0" i="1" kern="1200">
                  <a:solidFill>
                    <a:schemeClr val="accent4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12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Tx/>
                <a:buNone/>
                <a:defRPr sz="900" b="0" i="0" kern="1200">
                  <a:solidFill>
                    <a:schemeClr val="accent5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Congress-Bold" pitchFamily="2" charset="0"/>
                </a:rPr>
                <a:t>Prestonsburg </a:t>
              </a:r>
              <a:r>
                <a:rPr lang="en-US" sz="1600" b="1" dirty="0">
                  <a:solidFill>
                    <a:schemeClr val="bg1"/>
                  </a:solidFill>
                  <a:latin typeface="Congress-Bold" pitchFamily="2" charset="0"/>
                </a:rPr>
                <a:t>Office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368 E Friend St, </a:t>
              </a:r>
              <a:r>
                <a:rPr lang="en-US" sz="1600" dirty="0" err="1" smtClean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Ste</a:t>
              </a:r>
              <a:r>
                <a:rPr lang="en-US" sz="1600" dirty="0" smtClean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 101</a:t>
              </a:r>
              <a:endPara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Prestonsburg, </a:t>
              </a:r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KY </a:t>
              </a:r>
              <a:r>
                <a:rPr lang="en-US" sz="1600" dirty="0" smtClean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41653</a:t>
              </a:r>
              <a:endPara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606-264-5910</a:t>
              </a:r>
            </a:p>
          </p:txBody>
        </p:sp>
      </p:grpSp>
      <p:sp>
        <p:nvSpPr>
          <p:cNvPr id="10" name="AutoShape 8" descr="Image result for facebook twitter instagram icons"/>
          <p:cNvSpPr>
            <a:spLocks noChangeAspect="1" noChangeArrowheads="1"/>
          </p:cNvSpPr>
          <p:nvPr/>
        </p:nvSpPr>
        <p:spPr bwMode="auto">
          <a:xfrm>
            <a:off x="155575" y="-1417638"/>
            <a:ext cx="80010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2" descr="Image result for facebook twitter instagram icons vector"/>
          <p:cNvSpPr>
            <a:spLocks noChangeAspect="1" noChangeArrowheads="1"/>
          </p:cNvSpPr>
          <p:nvPr/>
        </p:nvSpPr>
        <p:spPr bwMode="auto">
          <a:xfrm>
            <a:off x="155574" y="-144463"/>
            <a:ext cx="2349491" cy="234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02" name="Picture 30" descr="Image result for facebook twitter instagram icons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7" y="5371961"/>
            <a:ext cx="1120766" cy="70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8B7A090-A83B-0542-8E8C-96BE1089980C}"/>
              </a:ext>
            </a:extLst>
          </p:cNvPr>
          <p:cNvSpPr txBox="1">
            <a:spLocks/>
          </p:cNvSpPr>
          <p:nvPr/>
        </p:nvSpPr>
        <p:spPr>
          <a:xfrm>
            <a:off x="628650" y="5938816"/>
            <a:ext cx="7886700" cy="102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b="0" i="0" kern="120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800" b="1" i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5414" y="1338826"/>
            <a:ext cx="92916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Josh Bills	</a:t>
            </a:r>
            <a:r>
              <a:rPr lang="en-US" sz="2800" b="1" dirty="0" smtClean="0">
                <a:solidFill>
                  <a:schemeClr val="bg1"/>
                </a:solidFill>
                <a:hlinkClick r:id="rId3"/>
              </a:rPr>
              <a:t>josh@mtassociation.org</a:t>
            </a:r>
            <a:r>
              <a:rPr lang="en-US" sz="2800" b="1" dirty="0" smtClean="0">
                <a:solidFill>
                  <a:schemeClr val="bg1"/>
                </a:solidFill>
              </a:rPr>
              <a:t> 		859-893-6123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Chris Woolery chris</a:t>
            </a:r>
            <a:r>
              <a:rPr lang="en-US" sz="2800" b="1" dirty="0" smtClean="0">
                <a:solidFill>
                  <a:schemeClr val="bg1"/>
                </a:solidFill>
                <a:hlinkClick r:id="rId4"/>
              </a:rPr>
              <a:t>@mtassociation.org</a:t>
            </a:r>
            <a:r>
              <a:rPr lang="en-US" sz="2800" b="1" dirty="0" smtClean="0">
                <a:solidFill>
                  <a:schemeClr val="bg1"/>
                </a:solidFill>
              </a:rPr>
              <a:t>	859-621-4765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Financing (limited to counties south and east of Fayette):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  <a:hlinkClick r:id="rId5"/>
              </a:rPr>
              <a:t>https://mtassociation.org/loan-inquiry</a:t>
            </a:r>
            <a:r>
              <a:rPr lang="en-US" sz="2800" b="1" dirty="0" smtClean="0">
                <a:solidFill>
                  <a:schemeClr val="bg1"/>
                </a:solidFill>
                <a:hlinkClick r:id="rId5"/>
              </a:rPr>
              <a:t>/</a:t>
            </a:r>
            <a:endParaRPr lang="en-US" sz="2800" b="1" dirty="0" smtClean="0">
              <a:solidFill>
                <a:schemeClr val="bg1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MACED 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F5687"/>
      </a:accent1>
      <a:accent2>
        <a:srgbClr val="00483F"/>
      </a:accent2>
      <a:accent3>
        <a:srgbClr val="D78027"/>
      </a:accent3>
      <a:accent4>
        <a:srgbClr val="404147"/>
      </a:accent4>
      <a:accent5>
        <a:srgbClr val="696469"/>
      </a:accent5>
      <a:accent6>
        <a:srgbClr val="A5B8CC"/>
      </a:accent6>
      <a:hlink>
        <a:srgbClr val="E1A15C"/>
      </a:hlink>
      <a:folHlink>
        <a:srgbClr val="006E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8443</TotalTime>
  <Words>1129</Words>
  <Application>Microsoft Office PowerPoint</Application>
  <PresentationFormat>On-screen Show (4:3)</PresentationFormat>
  <Paragraphs>150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Congress-Bold</vt:lpstr>
      <vt:lpstr>Lato</vt:lpstr>
      <vt:lpstr>Lato Black</vt:lpstr>
      <vt:lpstr>Lato Light</vt:lpstr>
      <vt:lpstr>Custom Design</vt:lpstr>
      <vt:lpstr>PowerPoint Presentation</vt:lpstr>
      <vt:lpstr>Mountain Association  Founded in 1976</vt:lpstr>
      <vt:lpstr>Seven-Step Energy Management Process (EMP)</vt:lpstr>
      <vt:lpstr>Assessing Performance &amp; Opportunities</vt:lpstr>
      <vt:lpstr>Kentucky Utility Incentives</vt:lpstr>
      <vt:lpstr>Host an EV Charging Station</vt:lpstr>
      <vt:lpstr>Federal Opportunities</vt:lpstr>
      <vt:lpstr>KU Advanced Metering Infrastructure (AMI)</vt:lpstr>
      <vt:lpstr>No Demand Charge!  Requires average 12 mo. base demand below 50 kW    </vt:lpstr>
      <vt:lpstr>No Demand Charge! Less than 50 kW Ave. Demand   </vt:lpstr>
      <vt:lpstr>*Note has demand charge! Less than 50 kW Ave. Demand   </vt:lpstr>
      <vt:lpstr>Exceptionally High Demand Charge!  Exceptionally low Energy Charge! Requires between 50 and 250 kW 12 mo. average base demand.   </vt:lpstr>
      <vt:lpstr>1. Apply online (free in the area we serve)*  https://mtassociation.org/energy/apply-for-an-energy-audit  2. Billing review (free)  3. Energy assessment report (free)  4. Package REAP and On-Farm grant applications ($300-2% of project costs).   5. Retrofit prep: Connect with contractors, review quotes, financing  6. Post-retrofit quality assessment   *if outside our service territory we likely can connect you to other provider</vt:lpstr>
      <vt:lpstr>PowerPoint Presentation</vt:lpstr>
    </vt:vector>
  </TitlesOfParts>
  <Company>MACED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ariel@maced.org</dc:creator>
  <cp:lastModifiedBy>Josh Bills</cp:lastModifiedBy>
  <cp:revision>235</cp:revision>
  <cp:lastPrinted>2023-01-28T07:04:42Z</cp:lastPrinted>
  <dcterms:created xsi:type="dcterms:W3CDTF">2018-10-05T13:47:38Z</dcterms:created>
  <dcterms:modified xsi:type="dcterms:W3CDTF">2024-05-31T15:03:17Z</dcterms:modified>
</cp:coreProperties>
</file>